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62" r:id="rId3"/>
  </p:sldMasterIdLst>
  <p:notesMasterIdLst>
    <p:notesMasterId r:id="rId5"/>
  </p:notesMasterIdLst>
  <p:sldIdLst>
    <p:sldId id="259" r:id="rId4"/>
    <p:sldId id="274" r:id="rId6"/>
    <p:sldId id="293" r:id="rId7"/>
    <p:sldId id="308" r:id="rId8"/>
    <p:sldId id="294" r:id="rId9"/>
    <p:sldId id="309" r:id="rId10"/>
    <p:sldId id="310" r:id="rId11"/>
    <p:sldId id="311" r:id="rId12"/>
    <p:sldId id="312" r:id="rId13"/>
    <p:sldId id="313" r:id="rId14"/>
    <p:sldId id="314" r:id="rId15"/>
    <p:sldId id="317" r:id="rId16"/>
    <p:sldId id="315" r:id="rId17"/>
    <p:sldId id="316" r:id="rId18"/>
    <p:sldId id="267" r:id="rId19"/>
  </p:sldIdLst>
  <p:sldSz cx="12192000" cy="6858000"/>
  <p:notesSz cx="6858000" cy="9144000"/>
  <p:embeddedFontLst>
    <p:embeddedFont>
      <p:font typeface="Overpass Light" panose="00000500000000000000"/>
      <p:italic r:id="rId23"/>
      <p:boldItalic r:id="rId24"/>
    </p:embeddedFont>
    <p:embeddedFont>
      <p:font typeface="Overpass SemiBold" panose="00000500000000000000"/>
      <p:italic r:id="rId25"/>
      <p:boldItalic r:id="rId26"/>
    </p:embeddedFont>
    <p:embeddedFont>
      <p:font typeface="Overpass" panose="0000050000000000000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699"/>
  </p:normalViewPr>
  <p:slideViewPr>
    <p:cSldViewPr snapToGrid="0" snapToObjects="1">
      <p:cViewPr varScale="1">
        <p:scale>
          <a:sx n="68" d="100"/>
          <a:sy n="68" d="100"/>
        </p:scale>
        <p:origin x="72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0" Type="http://schemas.openxmlformats.org/officeDocument/2006/relationships/font" Target="fonts/font8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●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○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Char char="■"/>
              <a:defRPr sz="11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00660a3a9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00660a3a9_0_179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00660a3a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95479" y="754380"/>
            <a:ext cx="51822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00660a3a9_0_10:notes"/>
          <p:cNvSpPr txBox="1">
            <a:spLocks noGrp="1"/>
          </p:cNvSpPr>
          <p:nvPr>
            <p:ph type="body" idx="1"/>
          </p:nvPr>
        </p:nvSpPr>
        <p:spPr>
          <a:xfrm>
            <a:off x="777240" y="4777740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 matchingName="Interior white">
  <p:cSld name="CUSTOM_4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752600" y="946000"/>
            <a:ext cx="8686800" cy="9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600">
                <a:solidFill>
                  <a:srgbClr val="000000"/>
                </a:solidFill>
              </a:defRPr>
            </a:lvl1pPr>
            <a:lvl2pPr lvl="1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600">
                <a:solidFill>
                  <a:srgbClr val="000000"/>
                </a:solidFill>
              </a:defRPr>
            </a:lvl2pPr>
            <a:lvl3pPr lvl="2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600">
                <a:solidFill>
                  <a:srgbClr val="000000"/>
                </a:solidFill>
              </a:defRPr>
            </a:lvl3pPr>
            <a:lvl4pPr lvl="3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600">
                <a:solidFill>
                  <a:srgbClr val="000000"/>
                </a:solidFill>
              </a:defRPr>
            </a:lvl4pPr>
            <a:lvl5pPr lvl="4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600">
                <a:solidFill>
                  <a:srgbClr val="000000"/>
                </a:solidFill>
              </a:defRPr>
            </a:lvl5pPr>
            <a:lvl6pPr lvl="5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600">
                <a:solidFill>
                  <a:srgbClr val="000000"/>
                </a:solidFill>
              </a:defRPr>
            </a:lvl6pPr>
            <a:lvl7pPr lvl="6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600">
                <a:solidFill>
                  <a:srgbClr val="000000"/>
                </a:solidFill>
              </a:defRPr>
            </a:lvl7pPr>
            <a:lvl8pPr lvl="7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600">
                <a:solidFill>
                  <a:srgbClr val="000000"/>
                </a:solidFill>
              </a:defRPr>
            </a:lvl8pPr>
            <a:lvl9pPr lvl="8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2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885050" y="6169550"/>
            <a:ext cx="91830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600">
                <a:solidFill>
                  <a:srgbClr val="4D4D4F"/>
                </a:solidFill>
              </a:defRPr>
            </a:lvl1pPr>
            <a:lvl2pPr lvl="1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600">
                <a:solidFill>
                  <a:srgbClr val="4D4D4F"/>
                </a:solidFill>
              </a:defRPr>
            </a:lvl2pPr>
            <a:lvl3pPr lvl="2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600">
                <a:solidFill>
                  <a:srgbClr val="4D4D4F"/>
                </a:solidFill>
              </a:defRPr>
            </a:lvl3pPr>
            <a:lvl4pPr lvl="3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600">
                <a:solidFill>
                  <a:srgbClr val="4D4D4F"/>
                </a:solidFill>
              </a:defRPr>
            </a:lvl4pPr>
            <a:lvl5pPr lvl="4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600">
                <a:solidFill>
                  <a:srgbClr val="4D4D4F"/>
                </a:solidFill>
              </a:defRPr>
            </a:lvl5pPr>
            <a:lvl6pPr lvl="5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600">
                <a:solidFill>
                  <a:srgbClr val="4D4D4F"/>
                </a:solidFill>
              </a:defRPr>
            </a:lvl6pPr>
            <a:lvl7pPr lvl="6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600">
                <a:solidFill>
                  <a:srgbClr val="4D4D4F"/>
                </a:solidFill>
              </a:defRPr>
            </a:lvl7pPr>
            <a:lvl8pPr lvl="7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600">
                <a:solidFill>
                  <a:srgbClr val="4D4D4F"/>
                </a:solidFill>
              </a:defRPr>
            </a:lvl8pPr>
            <a:lvl9pPr lvl="8" algn="l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600">
                <a:solidFill>
                  <a:srgbClr val="4D4D4F"/>
                </a:solidFill>
              </a:defRPr>
            </a:lvl9pPr>
          </a:lstStyle>
          <a:p>
            <a:endParaRPr dirty="0"/>
          </a:p>
        </p:txBody>
      </p:sp>
      <p:sp>
        <p:nvSpPr>
          <p:cNvPr id="9" name="Google Shape;9;p1"/>
          <p:cNvSpPr txBox="1"/>
          <p:nvPr userDrawn="1"/>
        </p:nvSpPr>
        <p:spPr>
          <a:xfrm>
            <a:off x="1" y="6339382"/>
            <a:ext cx="12192000" cy="526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1"/>
          <p:cNvSpPr txBox="1"/>
          <p:nvPr userDrawn="1"/>
        </p:nvSpPr>
        <p:spPr>
          <a:xfrm>
            <a:off x="2129718" y="6522390"/>
            <a:ext cx="66105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b="1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红帽客户开放交流日｜</a:t>
            </a:r>
            <a:r>
              <a:rPr lang="zh-CN" sz="1000" b="1" dirty="0"/>
              <a:t>北京</a:t>
            </a:r>
            <a:r>
              <a:rPr lang="zh-CN" sz="1000" b="1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｜201</a:t>
            </a:r>
            <a:r>
              <a:rPr lang="zh-CN" sz="1000" b="1" dirty="0"/>
              <a:t>9</a:t>
            </a:r>
            <a:endParaRPr sz="2400" b="0" i="0" u="none" strike="noStrike" cap="none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pic>
        <p:nvPicPr>
          <p:cNvPr id="12" name="Google Shape;10;p1"/>
          <p:cNvPicPr preferRelativeResize="0"/>
          <p:nvPr userDrawn="1"/>
        </p:nvPicPr>
        <p:blipFill>
          <a:blip r:embed="rId2"/>
          <a:stretch>
            <a:fillRect/>
          </a:stretch>
        </p:blipFill>
        <p:spPr>
          <a:xfrm>
            <a:off x="10492403" y="6466537"/>
            <a:ext cx="1288475" cy="3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white">
  <p:cSld name="CUSTOM_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/>
          <p:cNvSpPr txBox="1">
            <a:spLocks noGrp="1"/>
          </p:cNvSpPr>
          <p:nvPr>
            <p:ph type="title"/>
          </p:nvPr>
        </p:nvSpPr>
        <p:spPr>
          <a:xfrm>
            <a:off x="2076025" y="1883250"/>
            <a:ext cx="7992000" cy="30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rgbClr val="EE0000"/>
                </a:solidFill>
              </a:defRPr>
            </a:lvl1pPr>
            <a:lvl2pPr lvl="1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rgbClr val="EE0000"/>
                </a:solidFill>
              </a:defRPr>
            </a:lvl2pPr>
            <a:lvl3pPr lvl="2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rgbClr val="EE0000"/>
                </a:solidFill>
              </a:defRPr>
            </a:lvl3pPr>
            <a:lvl4pPr lvl="3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rgbClr val="EE0000"/>
                </a:solidFill>
              </a:defRPr>
            </a:lvl4pPr>
            <a:lvl5pPr lvl="4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rgbClr val="EE0000"/>
                </a:solidFill>
              </a:defRPr>
            </a:lvl5pPr>
            <a:lvl6pPr lvl="5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rgbClr val="EE0000"/>
                </a:solidFill>
              </a:defRPr>
            </a:lvl6pPr>
            <a:lvl7pPr lvl="6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rgbClr val="EE0000"/>
                </a:solidFill>
              </a:defRPr>
            </a:lvl7pPr>
            <a:lvl8pPr lvl="7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rgbClr val="EE0000"/>
                </a:solidFill>
              </a:defRPr>
            </a:lvl8pPr>
            <a:lvl9pPr lvl="8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rgbClr val="EE0000"/>
                </a:solidFill>
              </a:defRPr>
            </a:lvl9pPr>
          </a:lstStyle>
          <a:p/>
        </p:txBody>
      </p:sp>
      <p:cxnSp>
        <p:nvCxnSpPr>
          <p:cNvPr id="117" name="Google Shape;117;p12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118;p12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EBEBEB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EBEBEB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EBEBEB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EBEBEB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EBEBEB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EBEBEB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EBEBEB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EBEBEB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EBEBEB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  <p:sp>
        <p:nvSpPr>
          <p:cNvPr id="119" name="Google Shape;119;p12"/>
          <p:cNvSpPr txBox="1">
            <a:spLocks noGrp="1"/>
          </p:cNvSpPr>
          <p:nvPr>
            <p:ph type="subTitle" idx="1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2900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9pPr>
          </a:lstStyle>
          <a:p/>
        </p:txBody>
      </p:sp>
      <p:pic>
        <p:nvPicPr>
          <p:cNvPr id="120" name="Google Shape;120;p12"/>
          <p:cNvPicPr preferRelativeResize="0"/>
          <p:nvPr/>
        </p:nvPicPr>
        <p:blipFill rotWithShape="1">
          <a:blip r:embed="rId3"/>
          <a:srcRect t="327" b="316"/>
          <a:stretch>
            <a:fillRect/>
          </a:stretch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2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</a:pPr>
            <a:r>
              <a:rPr lang="zh-CN" sz="600" b="1" i="0" u="none" strike="noStrike" cap="none">
                <a:solidFill>
                  <a:srgbClr val="666666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CONFIDENTIAL </a:t>
            </a:r>
            <a:r>
              <a:rPr lang="zh-CN" sz="600" b="0" i="0" u="none" strike="noStrike" cap="none">
                <a:solidFill>
                  <a:srgbClr val="666666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rPr>
              <a:t>Designator</a:t>
            </a:r>
            <a:endParaRPr sz="600" b="0" i="0" u="none" strike="noStrike" cap="none">
              <a:solidFill>
                <a:srgbClr val="666666"/>
              </a:solidFill>
              <a:latin typeface="Overpass Light" panose="00000500000000000000"/>
              <a:ea typeface="Overpass Light" panose="00000500000000000000"/>
              <a:cs typeface="Overpass Light" panose="00000500000000000000"/>
              <a:sym typeface="Overpass Light" panose="00000500000000000000"/>
            </a:endParaRPr>
          </a:p>
        </p:txBody>
      </p:sp>
      <p:cxnSp>
        <p:nvCxnSpPr>
          <p:cNvPr id="122" name="Google Shape;122;p12"/>
          <p:cNvCxnSpPr/>
          <p:nvPr/>
        </p:nvCxnSpPr>
        <p:spPr>
          <a:xfrm>
            <a:off x="2076025" y="1653700"/>
            <a:ext cx="1390800" cy="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large quote illustrated">
  <p:cSld name="CUSTOM_3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>
            <a:spLocks noGrp="1"/>
          </p:cNvSpPr>
          <p:nvPr>
            <p:ph type="title"/>
          </p:nvPr>
        </p:nvSpPr>
        <p:spPr>
          <a:xfrm>
            <a:off x="5674100" y="1632950"/>
            <a:ext cx="5037300" cy="38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cxnSp>
        <p:nvCxnSpPr>
          <p:cNvPr id="125" name="Google Shape;125;p13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" name="Google Shape;126;p13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2900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9pPr>
          </a:lstStyle>
          <a:p/>
        </p:txBody>
      </p:sp>
      <p:pic>
        <p:nvPicPr>
          <p:cNvPr id="128" name="Google Shape;128;p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">
  <p:cSld name="natur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2429101" y="2895600"/>
            <a:ext cx="7924671" cy="91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975" tIns="111975" rIns="111975" bIns="1119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630" b="1">
                <a:solidFill>
                  <a:schemeClr val="lt1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630" b="1">
                <a:solidFill>
                  <a:schemeClr val="lt1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630" b="1">
                <a:solidFill>
                  <a:schemeClr val="lt1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630" b="1">
                <a:solidFill>
                  <a:schemeClr val="lt1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630" b="1">
                <a:solidFill>
                  <a:schemeClr val="lt1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630" b="1">
                <a:solidFill>
                  <a:schemeClr val="lt1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630" b="1">
                <a:solidFill>
                  <a:schemeClr val="lt1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630" b="1">
                <a:solidFill>
                  <a:schemeClr val="lt1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630" b="1">
                <a:solidFill>
                  <a:schemeClr val="lt1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9pPr>
          </a:lstStyle>
          <a:p/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2429101" y="4063999"/>
            <a:ext cx="6705547" cy="381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975" tIns="111975" rIns="111975" bIns="1119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15">
                <a:solidFill>
                  <a:srgbClr val="FFFFFF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15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15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15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15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15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15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15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15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9pPr>
          </a:lstStyle>
          <a:p/>
        </p:txBody>
      </p:sp>
      <p:sp>
        <p:nvSpPr>
          <p:cNvPr id="137" name="Google Shape;137;p27"/>
          <p:cNvSpPr txBox="1">
            <a:spLocks noGrp="1"/>
          </p:cNvSpPr>
          <p:nvPr>
            <p:ph type="subTitle" idx="2"/>
          </p:nvPr>
        </p:nvSpPr>
        <p:spPr>
          <a:xfrm>
            <a:off x="2429100" y="4673600"/>
            <a:ext cx="6095985" cy="159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975" tIns="111975" rIns="111975" bIns="1119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60">
                <a:solidFill>
                  <a:srgbClr val="FFFFFF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6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6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6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6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6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6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6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6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red">
  <p:cSld name="Title red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8"/>
          <p:cNvSpPr txBox="1">
            <a:spLocks noGrp="1"/>
          </p:cNvSpPr>
          <p:nvPr>
            <p:ph type="subTitle" idx="1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18"/>
          <p:cNvSpPr txBox="1">
            <a:spLocks noGrp="1"/>
          </p:cNvSpPr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chemeClr val="lt1"/>
                </a:solidFill>
              </a:defRPr>
            </a:lvl1pPr>
            <a:lvl2pPr lvl="1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chemeClr val="lt1"/>
                </a:solidFill>
              </a:defRPr>
            </a:lvl2pPr>
            <a:lvl3pPr lvl="2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chemeClr val="lt1"/>
                </a:solidFill>
              </a:defRPr>
            </a:lvl3pPr>
            <a:lvl4pPr lvl="3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chemeClr val="lt1"/>
                </a:solidFill>
              </a:defRPr>
            </a:lvl4pPr>
            <a:lvl5pPr lvl="4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chemeClr val="lt1"/>
                </a:solidFill>
              </a:defRPr>
            </a:lvl5pPr>
            <a:lvl6pPr lvl="5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chemeClr val="lt1"/>
                </a:solidFill>
              </a:defRPr>
            </a:lvl6pPr>
            <a:lvl7pPr lvl="6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chemeClr val="lt1"/>
                </a:solidFill>
              </a:defRPr>
            </a:lvl7pPr>
            <a:lvl8pPr lvl="7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chemeClr val="lt1"/>
                </a:solidFill>
              </a:defRPr>
            </a:lvl8pPr>
            <a:lvl9pPr lvl="8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18"/>
          <p:cNvSpPr txBox="1">
            <a:spLocks noGrp="1"/>
          </p:cNvSpPr>
          <p:nvPr>
            <p:ph type="subTitle" idx="2"/>
          </p:nvPr>
        </p:nvSpPr>
        <p:spPr>
          <a:xfrm>
            <a:off x="2083725" y="4681700"/>
            <a:ext cx="20403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18"/>
          <p:cNvSpPr txBox="1">
            <a:spLocks noGrp="1"/>
          </p:cNvSpPr>
          <p:nvPr>
            <p:ph type="subTitle" idx="3"/>
          </p:nvPr>
        </p:nvSpPr>
        <p:spPr>
          <a:xfrm>
            <a:off x="4471850" y="4681700"/>
            <a:ext cx="20403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3" name="Google Shape;13;p1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1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15;p18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red">
  <p:cSld name="red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2381700" y="2526700"/>
            <a:ext cx="7918503" cy="161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975" tIns="111975" rIns="111975" bIns="1119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45" b="1">
                <a:solidFill>
                  <a:srgbClr val="FFFFFF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40" b="1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40" b="1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40" b="1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40" b="1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40" b="1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40" b="1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40" b="1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40" b="1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9pPr>
          </a:lstStyle>
          <a:p/>
        </p:txBody>
      </p:sp>
      <p:pic>
        <p:nvPicPr>
          <p:cNvPr id="75" name="Google Shape;75;p18" descr="social_google-01.png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62066" y="4347400"/>
            <a:ext cx="423225" cy="31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8" descr="social_linkedin-01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562066" y="4971625"/>
            <a:ext cx="423225" cy="31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8" descr="social_youtube-01.png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562066" y="5595850"/>
            <a:ext cx="423225" cy="31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8" descr="social_facebook-01.png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296167" y="4347400"/>
            <a:ext cx="423225" cy="31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8" descr="social_twitter-01.png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296167" y="4971625"/>
            <a:ext cx="423225" cy="31745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 txBox="1">
            <a:spLocks noGrp="1"/>
          </p:cNvSpPr>
          <p:nvPr>
            <p:ph type="subTitle" idx="1"/>
          </p:nvPr>
        </p:nvSpPr>
        <p:spPr>
          <a:xfrm>
            <a:off x="3035633" y="4353050"/>
            <a:ext cx="3171538" cy="41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975" tIns="111975" rIns="111975" bIns="1119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80">
                <a:solidFill>
                  <a:srgbClr val="FFFFFF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9pPr>
          </a:lstStyle>
          <a:p/>
        </p:txBody>
      </p:sp>
      <p:sp>
        <p:nvSpPr>
          <p:cNvPr id="81" name="Google Shape;81;p18"/>
          <p:cNvSpPr txBox="1">
            <a:spLocks noGrp="1"/>
          </p:cNvSpPr>
          <p:nvPr>
            <p:ph type="subTitle" idx="2"/>
          </p:nvPr>
        </p:nvSpPr>
        <p:spPr>
          <a:xfrm>
            <a:off x="3035633" y="4976537"/>
            <a:ext cx="3171538" cy="41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975" tIns="111975" rIns="111975" bIns="1119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80">
                <a:solidFill>
                  <a:srgbClr val="FFFFFF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9pPr>
          </a:lstStyle>
          <a:p/>
        </p:txBody>
      </p:sp>
      <p:sp>
        <p:nvSpPr>
          <p:cNvPr id="82" name="Google Shape;82;p18"/>
          <p:cNvSpPr txBox="1">
            <a:spLocks noGrp="1"/>
          </p:cNvSpPr>
          <p:nvPr>
            <p:ph type="subTitle" idx="3"/>
          </p:nvPr>
        </p:nvSpPr>
        <p:spPr>
          <a:xfrm>
            <a:off x="3035633" y="5595838"/>
            <a:ext cx="3171538" cy="41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975" tIns="111975" rIns="111975" bIns="1119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80">
                <a:solidFill>
                  <a:srgbClr val="FFFFFF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9pPr>
          </a:lstStyle>
          <a:p/>
        </p:txBody>
      </p:sp>
      <p:sp>
        <p:nvSpPr>
          <p:cNvPr id="83" name="Google Shape;83;p18"/>
          <p:cNvSpPr txBox="1">
            <a:spLocks noGrp="1"/>
          </p:cNvSpPr>
          <p:nvPr>
            <p:ph type="subTitle" idx="4"/>
          </p:nvPr>
        </p:nvSpPr>
        <p:spPr>
          <a:xfrm>
            <a:off x="6758867" y="4353050"/>
            <a:ext cx="3171538" cy="41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975" tIns="111975" rIns="111975" bIns="1119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80">
                <a:solidFill>
                  <a:srgbClr val="FFFFFF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9pPr>
          </a:lstStyle>
          <a:p/>
        </p:txBody>
      </p:sp>
      <p:sp>
        <p:nvSpPr>
          <p:cNvPr id="84" name="Google Shape;84;p18"/>
          <p:cNvSpPr txBox="1">
            <a:spLocks noGrp="1"/>
          </p:cNvSpPr>
          <p:nvPr>
            <p:ph type="subTitle" idx="5"/>
          </p:nvPr>
        </p:nvSpPr>
        <p:spPr>
          <a:xfrm>
            <a:off x="6758867" y="4976537"/>
            <a:ext cx="3171538" cy="41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975" tIns="111975" rIns="111975" bIns="1119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80">
                <a:solidFill>
                  <a:srgbClr val="FFFFFF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ucture">
  <p:cSld name="structur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381700" y="2526700"/>
            <a:ext cx="7918503" cy="161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975" tIns="111975" rIns="111975" bIns="1119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45" b="1">
                <a:solidFill>
                  <a:srgbClr val="FFFFFF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40" b="1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40" b="1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40" b="1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40" b="1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40" b="1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40" b="1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40" b="1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40" b="1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9pPr>
          </a:lstStyle>
          <a:p/>
        </p:txBody>
      </p:sp>
      <p:pic>
        <p:nvPicPr>
          <p:cNvPr id="87" name="Google Shape;87;p19" descr="social_google-01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562066" y="4347400"/>
            <a:ext cx="423225" cy="31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9" descr="social_linkedin-01.png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562066" y="4971625"/>
            <a:ext cx="423225" cy="31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9" descr="social_youtube-01.png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562066" y="5595850"/>
            <a:ext cx="423225" cy="31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 descr="social_facebook-01.png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296167" y="4347400"/>
            <a:ext cx="423225" cy="31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 descr="social_twitter-01.png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296167" y="4971625"/>
            <a:ext cx="423225" cy="31745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3035633" y="4353050"/>
            <a:ext cx="3171538" cy="41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975" tIns="111975" rIns="111975" bIns="1119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80">
                <a:solidFill>
                  <a:srgbClr val="FFFFFF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9pPr>
          </a:lstStyle>
          <a:p/>
        </p:txBody>
      </p:sp>
      <p:sp>
        <p:nvSpPr>
          <p:cNvPr id="93" name="Google Shape;93;p19"/>
          <p:cNvSpPr txBox="1">
            <a:spLocks noGrp="1"/>
          </p:cNvSpPr>
          <p:nvPr>
            <p:ph type="subTitle" idx="2"/>
          </p:nvPr>
        </p:nvSpPr>
        <p:spPr>
          <a:xfrm>
            <a:off x="3035633" y="4976537"/>
            <a:ext cx="3171538" cy="41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975" tIns="111975" rIns="111975" bIns="1119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80">
                <a:solidFill>
                  <a:srgbClr val="FFFFFF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9pPr>
          </a:lstStyle>
          <a:p/>
        </p:txBody>
      </p:sp>
      <p:sp>
        <p:nvSpPr>
          <p:cNvPr id="94" name="Google Shape;94;p19"/>
          <p:cNvSpPr txBox="1">
            <a:spLocks noGrp="1"/>
          </p:cNvSpPr>
          <p:nvPr>
            <p:ph type="subTitle" idx="3"/>
          </p:nvPr>
        </p:nvSpPr>
        <p:spPr>
          <a:xfrm>
            <a:off x="3035633" y="5595838"/>
            <a:ext cx="3171538" cy="41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975" tIns="111975" rIns="111975" bIns="1119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80">
                <a:solidFill>
                  <a:srgbClr val="FFFFFF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9pPr>
          </a:lstStyle>
          <a:p/>
        </p:txBody>
      </p:sp>
      <p:sp>
        <p:nvSpPr>
          <p:cNvPr id="95" name="Google Shape;95;p19"/>
          <p:cNvSpPr txBox="1">
            <a:spLocks noGrp="1"/>
          </p:cNvSpPr>
          <p:nvPr>
            <p:ph type="subTitle" idx="4"/>
          </p:nvPr>
        </p:nvSpPr>
        <p:spPr>
          <a:xfrm>
            <a:off x="6758867" y="4353050"/>
            <a:ext cx="3171538" cy="41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975" tIns="111975" rIns="111975" bIns="1119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80">
                <a:solidFill>
                  <a:srgbClr val="FFFFFF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9pPr>
          </a:lstStyle>
          <a:p/>
        </p:txBody>
      </p:sp>
      <p:sp>
        <p:nvSpPr>
          <p:cNvPr id="96" name="Google Shape;96;p19"/>
          <p:cNvSpPr txBox="1">
            <a:spLocks noGrp="1"/>
          </p:cNvSpPr>
          <p:nvPr>
            <p:ph type="subTitle" idx="5"/>
          </p:nvPr>
        </p:nvSpPr>
        <p:spPr>
          <a:xfrm>
            <a:off x="6758867" y="4976537"/>
            <a:ext cx="3171538" cy="41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975" tIns="111975" rIns="111975" bIns="1119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80">
                <a:solidFill>
                  <a:srgbClr val="FFFFFF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ture">
  <p:cSld name="natur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2381700" y="2526700"/>
            <a:ext cx="7918503" cy="161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975" tIns="111975" rIns="111975" bIns="1119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445" b="1">
                <a:solidFill>
                  <a:srgbClr val="FFFFFF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40" b="1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40" b="1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40" b="1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40" b="1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40" b="1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40" b="1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40" b="1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40" b="1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9pPr>
          </a:lstStyle>
          <a:p/>
        </p:txBody>
      </p:sp>
      <p:pic>
        <p:nvPicPr>
          <p:cNvPr id="99" name="Google Shape;99;p20" descr="social_google-01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562066" y="4347400"/>
            <a:ext cx="423225" cy="31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 descr="social_linkedin-01.png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562066" y="4971625"/>
            <a:ext cx="423225" cy="31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 descr="social_youtube-01.png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562066" y="5595850"/>
            <a:ext cx="423225" cy="31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 descr="social_facebook-01.png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6296167" y="4347400"/>
            <a:ext cx="423225" cy="317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 descr="social_twitter-01.png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6296167" y="4971625"/>
            <a:ext cx="423225" cy="31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subTitle" idx="1"/>
          </p:nvPr>
        </p:nvSpPr>
        <p:spPr>
          <a:xfrm>
            <a:off x="3035633" y="4353050"/>
            <a:ext cx="3171538" cy="41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975" tIns="111975" rIns="111975" bIns="1119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80">
                <a:solidFill>
                  <a:srgbClr val="FFFFFF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9pPr>
          </a:lstStyle>
          <a:p/>
        </p:txBody>
      </p:sp>
      <p:sp>
        <p:nvSpPr>
          <p:cNvPr id="105" name="Google Shape;105;p20"/>
          <p:cNvSpPr txBox="1">
            <a:spLocks noGrp="1"/>
          </p:cNvSpPr>
          <p:nvPr>
            <p:ph type="subTitle" idx="2"/>
          </p:nvPr>
        </p:nvSpPr>
        <p:spPr>
          <a:xfrm>
            <a:off x="3035633" y="4976537"/>
            <a:ext cx="3171538" cy="41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975" tIns="111975" rIns="111975" bIns="1119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80">
                <a:solidFill>
                  <a:srgbClr val="FFFFFF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9pPr>
          </a:lstStyle>
          <a:p/>
        </p:txBody>
      </p:sp>
      <p:sp>
        <p:nvSpPr>
          <p:cNvPr id="106" name="Google Shape;106;p20"/>
          <p:cNvSpPr txBox="1">
            <a:spLocks noGrp="1"/>
          </p:cNvSpPr>
          <p:nvPr>
            <p:ph type="subTitle" idx="3"/>
          </p:nvPr>
        </p:nvSpPr>
        <p:spPr>
          <a:xfrm>
            <a:off x="3035633" y="5595838"/>
            <a:ext cx="3171538" cy="41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975" tIns="111975" rIns="111975" bIns="1119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80">
                <a:solidFill>
                  <a:srgbClr val="FFFFFF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9pPr>
          </a:lstStyle>
          <a:p/>
        </p:txBody>
      </p:sp>
      <p:sp>
        <p:nvSpPr>
          <p:cNvPr id="107" name="Google Shape;107;p20"/>
          <p:cNvSpPr txBox="1">
            <a:spLocks noGrp="1"/>
          </p:cNvSpPr>
          <p:nvPr>
            <p:ph type="subTitle" idx="4"/>
          </p:nvPr>
        </p:nvSpPr>
        <p:spPr>
          <a:xfrm>
            <a:off x="6758867" y="4353050"/>
            <a:ext cx="3171538" cy="41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975" tIns="111975" rIns="111975" bIns="1119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80">
                <a:solidFill>
                  <a:srgbClr val="FFFFFF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9pPr>
          </a:lstStyle>
          <a:p/>
        </p:txBody>
      </p:sp>
      <p:sp>
        <p:nvSpPr>
          <p:cNvPr id="108" name="Google Shape;108;p20"/>
          <p:cNvSpPr txBox="1">
            <a:spLocks noGrp="1"/>
          </p:cNvSpPr>
          <p:nvPr>
            <p:ph type="subTitle" idx="5"/>
          </p:nvPr>
        </p:nvSpPr>
        <p:spPr>
          <a:xfrm>
            <a:off x="6758867" y="4976537"/>
            <a:ext cx="3171538" cy="413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975" tIns="111975" rIns="111975" bIns="11197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80">
                <a:solidFill>
                  <a:srgbClr val="FFFFFF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80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red">
  <p:cSld name="TITLE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subTitle" idx="1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chemeClr val="lt1"/>
                </a:solidFill>
              </a:defRPr>
            </a:lvl1pPr>
            <a:lvl2pPr lvl="1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chemeClr val="lt1"/>
                </a:solidFill>
              </a:defRPr>
            </a:lvl2pPr>
            <a:lvl3pPr lvl="2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chemeClr val="lt1"/>
                </a:solidFill>
              </a:defRPr>
            </a:lvl3pPr>
            <a:lvl4pPr lvl="3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chemeClr val="lt1"/>
                </a:solidFill>
              </a:defRPr>
            </a:lvl4pPr>
            <a:lvl5pPr lvl="4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chemeClr val="lt1"/>
                </a:solidFill>
              </a:defRPr>
            </a:lvl5pPr>
            <a:lvl6pPr lvl="5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chemeClr val="lt1"/>
                </a:solidFill>
              </a:defRPr>
            </a:lvl6pPr>
            <a:lvl7pPr lvl="6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chemeClr val="lt1"/>
                </a:solidFill>
              </a:defRPr>
            </a:lvl7pPr>
            <a:lvl8pPr lvl="7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chemeClr val="lt1"/>
                </a:solidFill>
              </a:defRPr>
            </a:lvl8pPr>
            <a:lvl9pPr lvl="8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379804" y="353598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379804" y="2767909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379804" y="1999834"/>
            <a:ext cx="455950" cy="45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7379804" y="4304059"/>
            <a:ext cx="455950" cy="45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/>
        </p:nvSpPr>
        <p:spPr>
          <a:xfrm>
            <a:off x="7960472" y="19998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sz="1400" b="0" i="0" u="none" strike="noStrike" cap="none">
                <a:solidFill>
                  <a:schemeClr val="lt1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rPr>
              <a:t>linkedin.com/company/red-hat</a:t>
            </a:r>
            <a:endParaRPr sz="1400" b="0" i="0" u="none" strike="noStrike" cap="none">
              <a:solidFill>
                <a:schemeClr val="lt1"/>
              </a:solidFill>
              <a:latin typeface="Overpass Light" panose="00000500000000000000"/>
              <a:ea typeface="Overpass Light" panose="00000500000000000000"/>
              <a:cs typeface="Overpass Light" panose="00000500000000000000"/>
              <a:sym typeface="Overpass Light" panose="00000500000000000000"/>
            </a:endParaRPr>
          </a:p>
        </p:txBody>
      </p:sp>
      <p:sp>
        <p:nvSpPr>
          <p:cNvPr id="33" name="Google Shape;33;p4"/>
          <p:cNvSpPr txBox="1"/>
          <p:nvPr/>
        </p:nvSpPr>
        <p:spPr>
          <a:xfrm>
            <a:off x="7960472" y="27678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sz="1400" b="0" i="0" u="none" strike="noStrike" cap="none">
                <a:solidFill>
                  <a:schemeClr val="lt1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rPr>
              <a:t>youtube.com/user/RedHatVideos</a:t>
            </a:r>
            <a:endParaRPr sz="1400" b="0" i="0" u="none" strike="noStrike" cap="none">
              <a:solidFill>
                <a:schemeClr val="lt1"/>
              </a:solidFill>
              <a:latin typeface="Overpass Light" panose="00000500000000000000"/>
              <a:ea typeface="Overpass Light" panose="00000500000000000000"/>
              <a:cs typeface="Overpass Light" panose="00000500000000000000"/>
              <a:sym typeface="Overpass Light" panose="00000500000000000000"/>
            </a:endParaRPr>
          </a:p>
        </p:txBody>
      </p:sp>
      <p:sp>
        <p:nvSpPr>
          <p:cNvPr id="34" name="Google Shape;34;p4"/>
          <p:cNvSpPr txBox="1"/>
          <p:nvPr/>
        </p:nvSpPr>
        <p:spPr>
          <a:xfrm>
            <a:off x="7960472" y="35359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sz="1400" b="0" i="0" u="none" strike="noStrike" cap="none">
                <a:solidFill>
                  <a:schemeClr val="lt1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rPr>
              <a:t>facebook.com/redhatinc</a:t>
            </a:r>
            <a:endParaRPr sz="1400" b="0" i="0" u="none" strike="noStrike" cap="none">
              <a:solidFill>
                <a:schemeClr val="lt1"/>
              </a:solidFill>
              <a:latin typeface="Overpass Light" panose="00000500000000000000"/>
              <a:ea typeface="Overpass Light" panose="00000500000000000000"/>
              <a:cs typeface="Overpass Light" panose="00000500000000000000"/>
              <a:sym typeface="Overpass Light" panose="00000500000000000000"/>
            </a:endParaRPr>
          </a:p>
        </p:txBody>
      </p:sp>
      <p:sp>
        <p:nvSpPr>
          <p:cNvPr id="35" name="Google Shape;35;p4"/>
          <p:cNvSpPr txBox="1"/>
          <p:nvPr/>
        </p:nvSpPr>
        <p:spPr>
          <a:xfrm>
            <a:off x="7960472" y="43039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sz="1400" b="0" i="0" u="none" strike="noStrike" cap="none">
                <a:solidFill>
                  <a:schemeClr val="lt1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rPr>
              <a:t>twitter.com/RedHat</a:t>
            </a:r>
            <a:endParaRPr sz="1400" b="0" i="0" u="none" strike="noStrike" cap="none">
              <a:solidFill>
                <a:schemeClr val="lt1"/>
              </a:solidFill>
              <a:latin typeface="Overpass Light" panose="00000500000000000000"/>
              <a:ea typeface="Overpass Light" panose="00000500000000000000"/>
              <a:cs typeface="Overpass Light" panose="00000500000000000000"/>
              <a:sym typeface="Overpass Light" panose="00000500000000000000"/>
            </a:endParaRPr>
          </a:p>
        </p:txBody>
      </p:sp>
      <p:cxnSp>
        <p:nvCxnSpPr>
          <p:cNvPr id="36" name="Google Shape;36;p4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lack">
  <p:cSld name="TITLE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2083725" y="3521825"/>
            <a:ext cx="7533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None/>
              <a:defRPr sz="24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2083875" y="1743625"/>
            <a:ext cx="7533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rgbClr val="EBEBEB"/>
                </a:solidFill>
              </a:defRPr>
            </a:lvl1pPr>
            <a:lvl2pPr lvl="1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rgbClr val="EBEBEB"/>
                </a:solidFill>
              </a:defRPr>
            </a:lvl2pPr>
            <a:lvl3pPr lvl="2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rgbClr val="EBEBEB"/>
                </a:solidFill>
              </a:defRPr>
            </a:lvl3pPr>
            <a:lvl4pPr lvl="3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rgbClr val="EBEBEB"/>
                </a:solidFill>
              </a:defRPr>
            </a:lvl4pPr>
            <a:lvl5pPr lvl="4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rgbClr val="EBEBEB"/>
                </a:solidFill>
              </a:defRPr>
            </a:lvl5pPr>
            <a:lvl6pPr lvl="5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rgbClr val="EBEBEB"/>
                </a:solidFill>
              </a:defRPr>
            </a:lvl6pPr>
            <a:lvl7pPr lvl="6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rgbClr val="EBEBEB"/>
                </a:solidFill>
              </a:defRPr>
            </a:lvl7pPr>
            <a:lvl8pPr lvl="7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rgbClr val="EBEBEB"/>
                </a:solidFill>
              </a:defRPr>
            </a:lvl8pPr>
            <a:lvl9pPr lvl="8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2083725" y="4681700"/>
            <a:ext cx="20403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1pPr>
            <a:lvl2pPr lvl="1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2pPr>
            <a:lvl3pPr lvl="2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3pPr>
            <a:lvl4pPr lvl="3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4pPr>
            <a:lvl5pPr lvl="4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5pPr>
            <a:lvl6pPr lvl="5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6pPr>
            <a:lvl7pPr lvl="6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7pPr>
            <a:lvl8pPr lvl="7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8pPr>
            <a:lvl9pPr lvl="8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4471850" y="4681700"/>
            <a:ext cx="20403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1pPr>
            <a:lvl2pPr lvl="1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2pPr>
            <a:lvl3pPr lvl="2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3pPr>
            <a:lvl4pPr lvl="3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4pPr>
            <a:lvl5pPr lvl="4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5pPr>
            <a:lvl6pPr lvl="5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6pPr>
            <a:lvl7pPr lvl="6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7pPr>
            <a:lvl8pPr lvl="7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8pPr>
            <a:lvl9pPr lvl="8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None/>
              <a:defRPr sz="12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44" name="Google Shape;44;p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5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closing">
  <p:cSld name="TITLE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subTitle" idx="1"/>
          </p:nvPr>
        </p:nvSpPr>
        <p:spPr>
          <a:xfrm>
            <a:off x="2083725" y="3008425"/>
            <a:ext cx="4146300" cy="15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1pPr>
            <a:lvl2pPr lvl="1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2pPr>
            <a:lvl3pPr lvl="2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3pPr>
            <a:lvl4pPr lvl="3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4pPr>
            <a:lvl5pPr lvl="4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5pPr>
            <a:lvl6pPr lvl="5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6pPr>
            <a:lvl7pPr lvl="6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7pPr>
            <a:lvl8pPr lvl="7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8pPr>
            <a:lvl9pPr lvl="8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083875" y="568625"/>
            <a:ext cx="4905000" cy="19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rgbClr val="EBEBEB"/>
                </a:solidFill>
              </a:defRPr>
            </a:lvl1pPr>
            <a:lvl2pPr lvl="1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rgbClr val="EBEBEB"/>
                </a:solidFill>
              </a:defRPr>
            </a:lvl2pPr>
            <a:lvl3pPr lvl="2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rgbClr val="EBEBEB"/>
                </a:solidFill>
              </a:defRPr>
            </a:lvl3pPr>
            <a:lvl4pPr lvl="3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rgbClr val="EBEBEB"/>
                </a:solidFill>
              </a:defRPr>
            </a:lvl4pPr>
            <a:lvl5pPr lvl="4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rgbClr val="EBEBEB"/>
                </a:solidFill>
              </a:defRPr>
            </a:lvl5pPr>
            <a:lvl6pPr lvl="5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rgbClr val="EBEBEB"/>
                </a:solidFill>
              </a:defRPr>
            </a:lvl6pPr>
            <a:lvl7pPr lvl="6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rgbClr val="EBEBEB"/>
                </a:solidFill>
              </a:defRPr>
            </a:lvl7pPr>
            <a:lvl8pPr lvl="7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rgbClr val="EBEBEB"/>
                </a:solidFill>
              </a:defRPr>
            </a:lvl8pPr>
            <a:lvl9pPr lvl="8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6"/>
          <p:cNvSpPr txBox="1"/>
          <p:nvPr/>
        </p:nvSpPr>
        <p:spPr>
          <a:xfrm>
            <a:off x="7960472" y="19998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sz="1400" b="0" i="0" u="none" strike="noStrike" cap="none">
                <a:solidFill>
                  <a:srgbClr val="EBEBEB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rPr>
              <a:t>linkedin.com/company/red-hat</a:t>
            </a:r>
            <a:endParaRPr sz="1400" b="0" i="0" u="none" strike="noStrike" cap="none">
              <a:solidFill>
                <a:srgbClr val="EBEBEB"/>
              </a:solidFill>
              <a:latin typeface="Overpass Light" panose="00000500000000000000"/>
              <a:ea typeface="Overpass Light" panose="00000500000000000000"/>
              <a:cs typeface="Overpass Light" panose="00000500000000000000"/>
              <a:sym typeface="Overpass Light" panose="00000500000000000000"/>
            </a:endParaRPr>
          </a:p>
        </p:txBody>
      </p:sp>
      <p:sp>
        <p:nvSpPr>
          <p:cNvPr id="52" name="Google Shape;52;p6"/>
          <p:cNvSpPr txBox="1"/>
          <p:nvPr/>
        </p:nvSpPr>
        <p:spPr>
          <a:xfrm>
            <a:off x="7960472" y="27678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sz="1400" b="0" i="0" u="none" strike="noStrike" cap="none">
                <a:solidFill>
                  <a:srgbClr val="EBEBEB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rPr>
              <a:t>youtube.com/user/RedHatVideos</a:t>
            </a:r>
            <a:endParaRPr sz="1400" b="0" i="0" u="none" strike="noStrike" cap="none">
              <a:solidFill>
                <a:srgbClr val="EBEBEB"/>
              </a:solidFill>
              <a:latin typeface="Overpass Light" panose="00000500000000000000"/>
              <a:ea typeface="Overpass Light" panose="00000500000000000000"/>
              <a:cs typeface="Overpass Light" panose="00000500000000000000"/>
              <a:sym typeface="Overpass Light" panose="00000500000000000000"/>
            </a:endParaRPr>
          </a:p>
        </p:txBody>
      </p:sp>
      <p:sp>
        <p:nvSpPr>
          <p:cNvPr id="53" name="Google Shape;53;p6"/>
          <p:cNvSpPr txBox="1"/>
          <p:nvPr/>
        </p:nvSpPr>
        <p:spPr>
          <a:xfrm>
            <a:off x="7960472" y="353592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sz="1400" b="0" i="0" u="none" strike="noStrike" cap="none">
                <a:solidFill>
                  <a:srgbClr val="EBEBEB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rPr>
              <a:t>facebook.com/redhatinc</a:t>
            </a:r>
            <a:endParaRPr sz="1400" b="0" i="0" u="none" strike="noStrike" cap="none">
              <a:solidFill>
                <a:srgbClr val="EBEBEB"/>
              </a:solidFill>
              <a:latin typeface="Overpass Light" panose="00000500000000000000"/>
              <a:ea typeface="Overpass Light" panose="00000500000000000000"/>
              <a:cs typeface="Overpass Light" panose="00000500000000000000"/>
              <a:sym typeface="Overpass Light" panose="00000500000000000000"/>
            </a:endParaRPr>
          </a:p>
        </p:txBody>
      </p:sp>
      <p:sp>
        <p:nvSpPr>
          <p:cNvPr id="54" name="Google Shape;54;p6"/>
          <p:cNvSpPr txBox="1"/>
          <p:nvPr/>
        </p:nvSpPr>
        <p:spPr>
          <a:xfrm>
            <a:off x="7960472" y="4303975"/>
            <a:ext cx="29934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</a:pPr>
            <a:r>
              <a:rPr lang="zh-CN" sz="1400" b="0" i="0" u="none" strike="noStrike" cap="none">
                <a:solidFill>
                  <a:srgbClr val="EBEBEB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rPr>
              <a:t>twitter.com/RedHat</a:t>
            </a:r>
            <a:endParaRPr sz="1400" b="0" i="0" u="none" strike="noStrike" cap="none">
              <a:solidFill>
                <a:srgbClr val="EBEBEB"/>
              </a:solidFill>
              <a:latin typeface="Overpass Light" panose="00000500000000000000"/>
              <a:ea typeface="Overpass Light" panose="00000500000000000000"/>
              <a:cs typeface="Overpass Light" panose="00000500000000000000"/>
              <a:sym typeface="Overpass Light" panose="00000500000000000000"/>
            </a:endParaRPr>
          </a:p>
        </p:txBody>
      </p:sp>
      <p:cxnSp>
        <p:nvCxnSpPr>
          <p:cNvPr id="55" name="Google Shape;55;p6"/>
          <p:cNvCxnSpPr/>
          <p:nvPr/>
        </p:nvCxnSpPr>
        <p:spPr>
          <a:xfrm rot="10800000">
            <a:off x="447775" y="50"/>
            <a:ext cx="0" cy="22827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6" name="Google Shape;56;p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321275" y="1882617"/>
            <a:ext cx="580517" cy="58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321275" y="3404473"/>
            <a:ext cx="580517" cy="58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321275" y="2705617"/>
            <a:ext cx="580517" cy="580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6"/>
          <p:cNvPicPr preferRelativeResize="0"/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7321275" y="4214033"/>
            <a:ext cx="580517" cy="5805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Google Shape;60;p6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illustrated">
  <p:cSld name="CUSTOM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</a:pPr>
            <a:r>
              <a:rPr lang="zh-CN" sz="600" b="1" i="0" u="none" strike="noStrike" cap="none">
                <a:solidFill>
                  <a:srgbClr val="666666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CONFIDENTIAL </a:t>
            </a:r>
            <a:r>
              <a:rPr lang="zh-CN" sz="600" b="0" i="0" u="none" strike="noStrike" cap="none">
                <a:solidFill>
                  <a:srgbClr val="666666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rPr>
              <a:t>Designator</a:t>
            </a:r>
            <a:endParaRPr sz="600" b="0" i="0" u="none" strike="noStrike" cap="none">
              <a:solidFill>
                <a:srgbClr val="666666"/>
              </a:solidFill>
              <a:latin typeface="Overpass Light" panose="00000500000000000000"/>
              <a:ea typeface="Overpass Light" panose="00000500000000000000"/>
              <a:cs typeface="Overpass Light" panose="00000500000000000000"/>
              <a:sym typeface="Overpass Light" panose="00000500000000000000"/>
            </a:endParaRPr>
          </a:p>
        </p:txBody>
      </p:sp>
      <p:pic>
        <p:nvPicPr>
          <p:cNvPr id="64" name="Google Shape;64;p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7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" name="Google Shape;66;p7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1"/>
          </p:nvPr>
        </p:nvSpPr>
        <p:spPr>
          <a:xfrm>
            <a:off x="5660525" y="3971650"/>
            <a:ext cx="4446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8" name="Google Shape;68;p7"/>
          <p:cNvSpPr txBox="1">
            <a:spLocks noGrp="1"/>
          </p:cNvSpPr>
          <p:nvPr>
            <p:ph type="title"/>
          </p:nvPr>
        </p:nvSpPr>
        <p:spPr>
          <a:xfrm>
            <a:off x="5660525" y="1709031"/>
            <a:ext cx="5736300" cy="21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46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9pPr>
          </a:lstStyle>
          <a:p/>
        </p:txBody>
      </p:sp>
      <p:sp>
        <p:nvSpPr>
          <p:cNvPr id="69" name="Google Shape;69;p7"/>
          <p:cNvSpPr txBox="1">
            <a:spLocks noGrp="1"/>
          </p:cNvSpPr>
          <p:nvPr>
            <p:ph type="subTitle" idx="2"/>
          </p:nvPr>
        </p:nvSpPr>
        <p:spPr>
          <a:xfrm>
            <a:off x="5660525" y="5318275"/>
            <a:ext cx="20403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0" name="Google Shape;70;p7"/>
          <p:cNvSpPr txBox="1">
            <a:spLocks noGrp="1"/>
          </p:cNvSpPr>
          <p:nvPr>
            <p:ph type="subTitle" idx="3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2900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illustrated">
  <p:cSld name="CUSTOM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</a:pPr>
            <a:r>
              <a:rPr lang="zh-CN" sz="600" b="1" i="0" u="none" strike="noStrike" cap="none">
                <a:solidFill>
                  <a:srgbClr val="666666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CONFIDENTIAL </a:t>
            </a:r>
            <a:r>
              <a:rPr lang="zh-CN" sz="600" b="0" i="0" u="none" strike="noStrike" cap="none">
                <a:solidFill>
                  <a:srgbClr val="666666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rPr>
              <a:t>Designator</a:t>
            </a:r>
            <a:endParaRPr sz="600" b="0" i="0" u="none" strike="noStrike" cap="none">
              <a:solidFill>
                <a:srgbClr val="666666"/>
              </a:solidFill>
              <a:latin typeface="Overpass Light" panose="00000500000000000000"/>
              <a:ea typeface="Overpass Light" panose="00000500000000000000"/>
              <a:cs typeface="Overpass Light" panose="00000500000000000000"/>
              <a:sym typeface="Overpass Light" panose="00000500000000000000"/>
            </a:endParaRPr>
          </a:p>
        </p:txBody>
      </p:sp>
      <p:pic>
        <p:nvPicPr>
          <p:cNvPr id="73" name="Google Shape;73;p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106850" y="6203986"/>
            <a:ext cx="1580275" cy="3727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8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5660525" y="568626"/>
            <a:ext cx="5736300" cy="19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70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9pPr>
          </a:lstStyle>
          <a:p/>
        </p:txBody>
      </p:sp>
      <p:sp>
        <p:nvSpPr>
          <p:cNvPr id="77" name="Google Shape;77;p8"/>
          <p:cNvSpPr txBox="1">
            <a:spLocks noGrp="1"/>
          </p:cNvSpPr>
          <p:nvPr>
            <p:ph type="subTitle" idx="1"/>
          </p:nvPr>
        </p:nvSpPr>
        <p:spPr>
          <a:xfrm rot="5400000">
            <a:off x="-2138450" y="2138400"/>
            <a:ext cx="5148900" cy="8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2900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verpass SemiBold" panose="00000500000000000000"/>
              <a:buNone/>
              <a:defRPr sz="900">
                <a:solidFill>
                  <a:schemeClr val="lt1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9pPr>
          </a:lstStyle>
          <a:p/>
        </p:txBody>
      </p:sp>
      <p:sp>
        <p:nvSpPr>
          <p:cNvPr id="78" name="Google Shape;78;p8"/>
          <p:cNvSpPr txBox="1">
            <a:spLocks noGrp="1"/>
          </p:cNvSpPr>
          <p:nvPr>
            <p:ph type="subTitle" idx="2"/>
          </p:nvPr>
        </p:nvSpPr>
        <p:spPr>
          <a:xfrm>
            <a:off x="5660525" y="2752400"/>
            <a:ext cx="4446300" cy="15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9" name="Google Shape;79;p8"/>
          <p:cNvSpPr txBox="1"/>
          <p:nvPr/>
        </p:nvSpPr>
        <p:spPr>
          <a:xfrm>
            <a:off x="5903450" y="46692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zh-CN" sz="1100" b="0" i="0" u="none" strike="noStrike" cap="none">
                <a:solidFill>
                  <a:srgbClr val="000000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rPr>
              <a:t>linkedin.com/company/red-hat</a:t>
            </a:r>
            <a:endParaRPr sz="1100" b="0" i="0" u="none" strike="noStrike" cap="none">
              <a:solidFill>
                <a:srgbClr val="000000"/>
              </a:solidFill>
              <a:latin typeface="Overpass Light" panose="00000500000000000000"/>
              <a:ea typeface="Overpass Light" panose="00000500000000000000"/>
              <a:cs typeface="Overpass Light" panose="00000500000000000000"/>
              <a:sym typeface="Overpass Light" panose="00000500000000000000"/>
            </a:endParaRPr>
          </a:p>
        </p:txBody>
      </p:sp>
      <p:sp>
        <p:nvSpPr>
          <p:cNvPr id="80" name="Google Shape;80;p8"/>
          <p:cNvSpPr txBox="1"/>
          <p:nvPr/>
        </p:nvSpPr>
        <p:spPr>
          <a:xfrm>
            <a:off x="5903450" y="51743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zh-CN" sz="1100" b="0" i="0" u="none" strike="noStrike" cap="none">
                <a:solidFill>
                  <a:srgbClr val="000000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rPr>
              <a:t>youtube.com/user/RedHatVideos</a:t>
            </a:r>
            <a:endParaRPr sz="1100" b="0" i="0" u="none" strike="noStrike" cap="none">
              <a:solidFill>
                <a:srgbClr val="000000"/>
              </a:solidFill>
              <a:latin typeface="Overpass Light" panose="00000500000000000000"/>
              <a:ea typeface="Overpass Light" panose="00000500000000000000"/>
              <a:cs typeface="Overpass Light" panose="00000500000000000000"/>
              <a:sym typeface="Overpass Light" panose="00000500000000000000"/>
            </a:endParaRPr>
          </a:p>
        </p:txBody>
      </p:sp>
      <p:sp>
        <p:nvSpPr>
          <p:cNvPr id="81" name="Google Shape;81;p8"/>
          <p:cNvSpPr txBox="1"/>
          <p:nvPr/>
        </p:nvSpPr>
        <p:spPr>
          <a:xfrm>
            <a:off x="8815525" y="46692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zh-CN" sz="1100" b="0" i="0" u="none" strike="noStrike" cap="none">
                <a:solidFill>
                  <a:srgbClr val="000000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rPr>
              <a:t>facebook.com/redhatinc</a:t>
            </a:r>
            <a:endParaRPr sz="1100" b="0" i="0" u="none" strike="noStrike" cap="none">
              <a:solidFill>
                <a:srgbClr val="000000"/>
              </a:solidFill>
              <a:latin typeface="Overpass Light" panose="00000500000000000000"/>
              <a:ea typeface="Overpass Light" panose="00000500000000000000"/>
              <a:cs typeface="Overpass Light" panose="00000500000000000000"/>
              <a:sym typeface="Overpass Light" panose="00000500000000000000"/>
            </a:endParaRPr>
          </a:p>
        </p:txBody>
      </p:sp>
      <p:sp>
        <p:nvSpPr>
          <p:cNvPr id="82" name="Google Shape;82;p8"/>
          <p:cNvSpPr txBox="1"/>
          <p:nvPr/>
        </p:nvSpPr>
        <p:spPr>
          <a:xfrm>
            <a:off x="8815525" y="5174300"/>
            <a:ext cx="23238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/>
              <a:buNone/>
            </a:pPr>
            <a:r>
              <a:rPr lang="zh-CN" sz="1100" b="0" i="0" u="none" strike="noStrike" cap="none">
                <a:solidFill>
                  <a:srgbClr val="000000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rPr>
              <a:t>twitter.com/RedHat</a:t>
            </a:r>
            <a:endParaRPr sz="1100" b="0" i="0" u="none" strike="noStrike" cap="none">
              <a:solidFill>
                <a:srgbClr val="000000"/>
              </a:solidFill>
              <a:latin typeface="Overpass Light" panose="00000500000000000000"/>
              <a:ea typeface="Overpass Light" panose="00000500000000000000"/>
              <a:cs typeface="Overpass Light" panose="00000500000000000000"/>
              <a:sym typeface="Overpass Light" panose="00000500000000000000"/>
            </a:endParaRPr>
          </a:p>
        </p:txBody>
      </p:sp>
      <p:pic>
        <p:nvPicPr>
          <p:cNvPr id="83" name="Google Shape;83;p8"/>
          <p:cNvPicPr preferRelativeResize="0"/>
          <p:nvPr/>
        </p:nvPicPr>
        <p:blipFill rotWithShape="1">
          <a:blip r:embed="rId4"/>
          <a:srcRect l="2507" r="2498"/>
          <a:stretch>
            <a:fillRect/>
          </a:stretch>
        </p:blipFill>
        <p:spPr>
          <a:xfrm>
            <a:off x="8586459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8"/>
          <p:cNvPicPr preferRelativeResize="0"/>
          <p:nvPr/>
        </p:nvPicPr>
        <p:blipFill rotWithShape="1">
          <a:blip r:embed="rId5"/>
          <a:srcRect l="2678" r="2678"/>
          <a:stretch>
            <a:fillRect/>
          </a:stretch>
        </p:blipFill>
        <p:spPr>
          <a:xfrm>
            <a:off x="8586459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8"/>
          <p:cNvPicPr preferRelativeResize="0"/>
          <p:nvPr/>
        </p:nvPicPr>
        <p:blipFill rotWithShape="1">
          <a:blip r:embed="rId6"/>
          <a:srcRect l="2507" r="2498"/>
          <a:stretch>
            <a:fillRect/>
          </a:stretch>
        </p:blipFill>
        <p:spPr>
          <a:xfrm>
            <a:off x="5660534" y="5174306"/>
            <a:ext cx="22907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8"/>
          <p:cNvPicPr preferRelativeResize="0"/>
          <p:nvPr/>
        </p:nvPicPr>
        <p:blipFill rotWithShape="1">
          <a:blip r:embed="rId7"/>
          <a:srcRect l="2325" r="2326"/>
          <a:stretch>
            <a:fillRect/>
          </a:stretch>
        </p:blipFill>
        <p:spPr>
          <a:xfrm>
            <a:off x="5660534" y="4669206"/>
            <a:ext cx="229075" cy="2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black">
  <p:cSld name="CUSTOM_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BEBEB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BEBEB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BEBEB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BEBEB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BEBEB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BEBEB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BEBEB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BEBEB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BEBEB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9pPr>
          </a:lstStyle>
          <a:p/>
        </p:txBody>
      </p:sp>
      <p:cxnSp>
        <p:nvCxnSpPr>
          <p:cNvPr id="89" name="Google Shape;89;p9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" name="Google Shape;90;p9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EBEBEB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EBEBEB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EBEBEB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EBEBEB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EBEBEB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EBEBEB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EBEBEB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EBEBEB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EBEBEB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  <p:cxnSp>
        <p:nvCxnSpPr>
          <p:cNvPr id="91" name="Google Shape;91;p9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" name="Google Shape;92;p9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 panose="00000500000000000000"/>
              <a:buNone/>
              <a:defRPr sz="900">
                <a:solidFill>
                  <a:srgbClr val="EE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 panose="00000500000000000000"/>
              <a:buNone/>
              <a:defRPr sz="900">
                <a:solidFill>
                  <a:srgbClr val="EE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 panose="00000500000000000000"/>
              <a:buNone/>
              <a:defRPr sz="900">
                <a:solidFill>
                  <a:srgbClr val="EE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 panose="00000500000000000000"/>
              <a:buNone/>
              <a:defRPr sz="900">
                <a:solidFill>
                  <a:srgbClr val="EE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 panose="00000500000000000000"/>
              <a:buNone/>
              <a:defRPr sz="900">
                <a:solidFill>
                  <a:srgbClr val="EE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 panose="00000500000000000000"/>
              <a:buNone/>
              <a:defRPr sz="900">
                <a:solidFill>
                  <a:srgbClr val="EE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 panose="00000500000000000000"/>
              <a:buNone/>
              <a:defRPr sz="900">
                <a:solidFill>
                  <a:srgbClr val="EE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 panose="00000500000000000000"/>
              <a:buNone/>
              <a:defRPr sz="900">
                <a:solidFill>
                  <a:srgbClr val="EE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 panose="00000500000000000000"/>
              <a:buNone/>
              <a:defRPr sz="900">
                <a:solidFill>
                  <a:srgbClr val="EE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9pPr>
          </a:lstStyle>
          <a:p/>
        </p:txBody>
      </p:sp>
      <p:sp>
        <p:nvSpPr>
          <p:cNvPr id="93" name="Google Shape;93;p9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</a:pPr>
            <a:r>
              <a:rPr lang="zh-CN" sz="600" b="1" i="0" u="none" strike="noStrike" cap="none">
                <a:solidFill>
                  <a:srgbClr val="666666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CONFIDENTIAL </a:t>
            </a:r>
            <a:r>
              <a:rPr lang="zh-CN" sz="600" b="0" i="0" u="none" strike="noStrike" cap="none">
                <a:solidFill>
                  <a:srgbClr val="666666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rPr>
              <a:t>Designator</a:t>
            </a:r>
            <a:endParaRPr sz="600" b="0" i="0" u="none" strike="noStrike" cap="none">
              <a:solidFill>
                <a:srgbClr val="666666"/>
              </a:solidFill>
              <a:latin typeface="Overpass Light" panose="00000500000000000000"/>
              <a:ea typeface="Overpass Light" panose="00000500000000000000"/>
              <a:cs typeface="Overpass Light" panose="00000500000000000000"/>
              <a:sym typeface="Overpass Light" panose="00000500000000000000"/>
            </a:endParaRPr>
          </a:p>
        </p:txBody>
      </p:sp>
      <p:sp>
        <p:nvSpPr>
          <p:cNvPr id="94" name="Google Shape;94;p9"/>
          <p:cNvSpPr txBox="1">
            <a:spLocks noGrp="1"/>
          </p:cNvSpPr>
          <p:nvPr>
            <p:ph type="subTitle" idx="2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4D4D4F"/>
                </a:solidFill>
              </a:defRPr>
            </a:lvl1pPr>
            <a:lvl2pPr lvl="1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4D4D4F"/>
                </a:solidFill>
              </a:defRPr>
            </a:lvl2pPr>
            <a:lvl3pPr lvl="2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4D4D4F"/>
                </a:solidFill>
              </a:defRPr>
            </a:lvl3pPr>
            <a:lvl4pPr lvl="3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4D4D4F"/>
                </a:solidFill>
              </a:defRPr>
            </a:lvl4pPr>
            <a:lvl5pPr lvl="4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4D4D4F"/>
                </a:solidFill>
              </a:defRPr>
            </a:lvl5pPr>
            <a:lvl6pPr lvl="5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4D4D4F"/>
                </a:solidFill>
              </a:defRPr>
            </a:lvl6pPr>
            <a:lvl7pPr lvl="6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4D4D4F"/>
                </a:solidFill>
              </a:defRPr>
            </a:lvl7pPr>
            <a:lvl8pPr lvl="7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4D4D4F"/>
                </a:solidFill>
              </a:defRPr>
            </a:lvl8pPr>
            <a:lvl9pPr lvl="8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4D4D4F"/>
                </a:solidFill>
              </a:defRPr>
            </a:lvl9pPr>
          </a:lstStyle>
          <a:p/>
        </p:txBody>
      </p:sp>
      <p:pic>
        <p:nvPicPr>
          <p:cNvPr id="95" name="Google Shape;95;p9"/>
          <p:cNvPicPr preferRelativeResize="0"/>
          <p:nvPr/>
        </p:nvPicPr>
        <p:blipFill rotWithShape="1">
          <a:blip r:embed="rId3"/>
          <a:srcRect t="327" b="316"/>
          <a:stretch>
            <a:fillRect/>
          </a:stretch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9pPr>
          </a:lstStyle>
          <a:p/>
        </p:txBody>
      </p:sp>
      <p:cxnSp>
        <p:nvCxnSpPr>
          <p:cNvPr id="98" name="Google Shape;98;p10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10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  <p:cxnSp>
        <p:nvCxnSpPr>
          <p:cNvPr id="100" name="Google Shape;100;p10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" name="Google Shape;101;p10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 panose="00000500000000000000"/>
              <a:buNone/>
              <a:defRPr sz="900"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 panose="00000500000000000000"/>
              <a:buNone/>
              <a:defRPr sz="900"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 panose="00000500000000000000"/>
              <a:buNone/>
              <a:defRPr sz="900"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 panose="00000500000000000000"/>
              <a:buNone/>
              <a:defRPr sz="900"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 panose="00000500000000000000"/>
              <a:buNone/>
              <a:defRPr sz="900"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 panose="00000500000000000000"/>
              <a:buNone/>
              <a:defRPr sz="900"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 panose="00000500000000000000"/>
              <a:buNone/>
              <a:defRPr sz="900"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 panose="00000500000000000000"/>
              <a:buNone/>
              <a:defRPr sz="900"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 panose="00000500000000000000"/>
              <a:buNone/>
              <a:defRPr sz="900"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9pPr>
          </a:lstStyle>
          <a:p/>
        </p:txBody>
      </p:sp>
      <p:sp>
        <p:nvSpPr>
          <p:cNvPr id="102" name="Google Shape;102;p10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</a:pPr>
            <a:r>
              <a:rPr lang="zh-CN" sz="600" b="1" i="0" u="none" strike="noStrike" cap="none">
                <a:solidFill>
                  <a:srgbClr val="EBEBEB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CONFIDENTIAL </a:t>
            </a:r>
            <a:r>
              <a:rPr lang="zh-CN" sz="600" b="0" i="0" u="none" strike="noStrike" cap="none">
                <a:solidFill>
                  <a:srgbClr val="EBEBEB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rPr>
              <a:t>Designator</a:t>
            </a:r>
            <a:endParaRPr sz="600" b="0" i="0" u="none" strike="noStrike" cap="none">
              <a:solidFill>
                <a:srgbClr val="EBEBEB"/>
              </a:solidFill>
              <a:latin typeface="Overpass Light" panose="00000500000000000000"/>
              <a:ea typeface="Overpass Light" panose="00000500000000000000"/>
              <a:cs typeface="Overpass Light" panose="00000500000000000000"/>
              <a:sym typeface="Overpass Light" panose="00000500000000000000"/>
            </a:endParaRPr>
          </a:p>
        </p:txBody>
      </p:sp>
      <p:sp>
        <p:nvSpPr>
          <p:cNvPr id="103" name="Google Shape;103;p10"/>
          <p:cNvSpPr txBox="1">
            <a:spLocks noGrp="1"/>
          </p:cNvSpPr>
          <p:nvPr>
            <p:ph type="subTitle" idx="2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EBEBEB"/>
                </a:solidFill>
              </a:defRPr>
            </a:lvl1pPr>
            <a:lvl2pPr lvl="1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2pPr>
            <a:lvl3pPr lvl="2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3pPr>
            <a:lvl4pPr lvl="3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4pPr>
            <a:lvl5pPr lvl="4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5pPr>
            <a:lvl6pPr lvl="5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6pPr>
            <a:lvl7pPr lvl="6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7pPr>
            <a:lvl8pPr lvl="7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8pPr>
            <a:lvl9pPr lvl="8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04" name="Google Shape;104;p1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711279" y="6312505"/>
            <a:ext cx="975850" cy="22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white">
  <p:cSld name="CUSTOM_2_1_1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 txBox="1">
            <a:spLocks noGrp="1"/>
          </p:cNvSpPr>
          <p:nvPr>
            <p:ph type="title"/>
          </p:nvPr>
        </p:nvSpPr>
        <p:spPr>
          <a:xfrm>
            <a:off x="447775" y="1084561"/>
            <a:ext cx="6825000" cy="21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6000" b="1">
                <a:solidFill>
                  <a:srgbClr val="EE0000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defRPr>
            </a:lvl9pPr>
          </a:lstStyle>
          <a:p/>
        </p:txBody>
      </p:sp>
      <p:cxnSp>
        <p:nvCxnSpPr>
          <p:cNvPr id="107" name="Google Shape;107;p11"/>
          <p:cNvCxnSpPr/>
          <p:nvPr/>
        </p:nvCxnSpPr>
        <p:spPr>
          <a:xfrm rot="10800000">
            <a:off x="447767" y="6401400"/>
            <a:ext cx="0" cy="456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p11"/>
          <p:cNvSpPr txBox="1">
            <a:spLocks noGrp="1"/>
          </p:cNvSpPr>
          <p:nvPr>
            <p:ph type="sldNum" idx="12"/>
          </p:nvPr>
        </p:nvSpPr>
        <p:spPr>
          <a:xfrm>
            <a:off x="81975" y="6169556"/>
            <a:ext cx="731700" cy="1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 panose="020B0604020202020204"/>
              <a:buNone/>
              <a:defRPr sz="800" b="0" i="0" u="none" strike="noStrike" cap="none">
                <a:solidFill>
                  <a:srgbClr val="000000"/>
                </a:solidFill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  <p:cxnSp>
        <p:nvCxnSpPr>
          <p:cNvPr id="109" name="Google Shape;109;p11"/>
          <p:cNvCxnSpPr/>
          <p:nvPr/>
        </p:nvCxnSpPr>
        <p:spPr>
          <a:xfrm rot="10800000">
            <a:off x="447775" y="100"/>
            <a:ext cx="0" cy="8865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" name="Google Shape;110;p11"/>
          <p:cNvSpPr txBox="1">
            <a:spLocks noGrp="1"/>
          </p:cNvSpPr>
          <p:nvPr>
            <p:ph type="subTitle" idx="1"/>
          </p:nvPr>
        </p:nvSpPr>
        <p:spPr>
          <a:xfrm>
            <a:off x="447775" y="55441"/>
            <a:ext cx="5148900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 panose="00000500000000000000"/>
              <a:buNone/>
              <a:defRPr sz="900"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 panose="00000500000000000000"/>
              <a:buNone/>
              <a:defRPr sz="900"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 panose="00000500000000000000"/>
              <a:buNone/>
              <a:defRPr sz="900"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 panose="00000500000000000000"/>
              <a:buNone/>
              <a:defRPr sz="900"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 panose="00000500000000000000"/>
              <a:buNone/>
              <a:defRPr sz="900"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 panose="00000500000000000000"/>
              <a:buNone/>
              <a:defRPr sz="900"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 panose="00000500000000000000"/>
              <a:buNone/>
              <a:defRPr sz="900"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 panose="00000500000000000000"/>
              <a:buNone/>
              <a:defRPr sz="900"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Overpass SemiBold" panose="00000500000000000000"/>
              <a:buNone/>
              <a:defRPr sz="900">
                <a:latin typeface="Overpass SemiBold" panose="00000500000000000000"/>
                <a:ea typeface="Overpass SemiBold" panose="00000500000000000000"/>
                <a:cs typeface="Overpass SemiBold" panose="00000500000000000000"/>
                <a:sym typeface="Overpass SemiBold" panose="00000500000000000000"/>
              </a:defRPr>
            </a:lvl9pPr>
          </a:lstStyle>
          <a:p/>
        </p:txBody>
      </p:sp>
      <p:sp>
        <p:nvSpPr>
          <p:cNvPr id="111" name="Google Shape;111;p11"/>
          <p:cNvSpPr txBox="1">
            <a:spLocks noGrp="1"/>
          </p:cNvSpPr>
          <p:nvPr>
            <p:ph type="subTitle" idx="2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EBEBEB"/>
                </a:solidFill>
              </a:defRPr>
            </a:lvl1pPr>
            <a:lvl2pPr lvl="1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2pPr>
            <a:lvl3pPr lvl="2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3pPr>
            <a:lvl4pPr lvl="3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4pPr>
            <a:lvl5pPr lvl="4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5pPr>
            <a:lvl6pPr lvl="5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6pPr>
            <a:lvl7pPr lvl="6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7pPr>
            <a:lvl8pPr lvl="7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8pPr>
            <a:lvl9pPr lvl="8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solidFill>
                  <a:srgbClr val="EBEBEB"/>
                </a:solidFill>
              </a:defRPr>
            </a:lvl9pPr>
          </a:lstStyle>
          <a:p/>
        </p:txBody>
      </p:sp>
      <p:pic>
        <p:nvPicPr>
          <p:cNvPr id="112" name="Google Shape;112;p11"/>
          <p:cNvPicPr preferRelativeResize="0"/>
          <p:nvPr/>
        </p:nvPicPr>
        <p:blipFill rotWithShape="1">
          <a:blip r:embed="rId3"/>
          <a:srcRect t="327" b="316"/>
          <a:stretch>
            <a:fillRect/>
          </a:stretch>
        </p:blipFill>
        <p:spPr>
          <a:xfrm>
            <a:off x="10711279" y="6313250"/>
            <a:ext cx="975850" cy="2281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1"/>
          <p:cNvSpPr txBox="1"/>
          <p:nvPr/>
        </p:nvSpPr>
        <p:spPr>
          <a:xfrm>
            <a:off x="10068030" y="269836"/>
            <a:ext cx="1619100" cy="2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 panose="020B0604020202020204"/>
              <a:buNone/>
            </a:pPr>
            <a:r>
              <a:rPr lang="zh-CN" sz="600" b="1" i="0" u="none" strike="noStrike" cap="none">
                <a:solidFill>
                  <a:srgbClr val="666666"/>
                </a:solidFill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CONFIDENTIAL </a:t>
            </a:r>
            <a:r>
              <a:rPr lang="zh-CN" sz="600" b="0" i="0" u="none" strike="noStrike" cap="none">
                <a:solidFill>
                  <a:srgbClr val="666666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rPr>
              <a:t>Designator</a:t>
            </a:r>
            <a:endParaRPr sz="600" b="0" i="0" u="none" strike="noStrike" cap="none">
              <a:solidFill>
                <a:srgbClr val="666666"/>
              </a:solidFill>
              <a:latin typeface="Overpass Light" panose="00000500000000000000"/>
              <a:ea typeface="Overpass Light" panose="00000500000000000000"/>
              <a:cs typeface="Overpass Light" panose="00000500000000000000"/>
              <a:sym typeface="Overpass Light" panose="00000500000000000000"/>
            </a:endParaRPr>
          </a:p>
        </p:txBody>
      </p:sp>
      <p:sp>
        <p:nvSpPr>
          <p:cNvPr id="114" name="Google Shape;114;p11"/>
          <p:cNvSpPr txBox="1">
            <a:spLocks noGrp="1"/>
          </p:cNvSpPr>
          <p:nvPr>
            <p:ph type="subTitle" idx="3"/>
          </p:nvPr>
        </p:nvSpPr>
        <p:spPr>
          <a:xfrm>
            <a:off x="9251450" y="1743719"/>
            <a:ext cx="2124300" cy="3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2pPr>
            <a:lvl3pPr lvl="2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3pPr>
            <a:lvl4pPr lvl="3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4pPr>
            <a:lvl5pPr lvl="4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5pPr>
            <a:lvl6pPr lvl="5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6pPr>
            <a:lvl7pPr lvl="6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7pPr>
            <a:lvl8pPr lvl="7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8pPr>
            <a:lvl9pPr lvl="8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image" Target="../media/image1.png"/><Relationship Id="rId4" Type="http://schemas.openxmlformats.org/officeDocument/2006/relationships/image" Target="../media/image32.png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 panose="00000500000000000000"/>
              <a:buNone/>
              <a:defRPr sz="3400" b="0" i="0" u="none" strike="noStrike" cap="none">
                <a:solidFill>
                  <a:schemeClr val="dk1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 panose="00000500000000000000"/>
              <a:buNone/>
              <a:defRPr sz="3400" b="0" i="0" u="none" strike="noStrike" cap="none">
                <a:solidFill>
                  <a:schemeClr val="dk1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 panose="00000500000000000000"/>
              <a:buNone/>
              <a:defRPr sz="3400" b="0" i="0" u="none" strike="noStrike" cap="none">
                <a:solidFill>
                  <a:schemeClr val="dk1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 panose="00000500000000000000"/>
              <a:buNone/>
              <a:defRPr sz="3400" b="0" i="0" u="none" strike="noStrike" cap="none">
                <a:solidFill>
                  <a:schemeClr val="dk1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 panose="00000500000000000000"/>
              <a:buNone/>
              <a:defRPr sz="3400" b="0" i="0" u="none" strike="noStrike" cap="none">
                <a:solidFill>
                  <a:schemeClr val="dk1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 panose="00000500000000000000"/>
              <a:buNone/>
              <a:defRPr sz="3400" b="0" i="0" u="none" strike="noStrike" cap="none">
                <a:solidFill>
                  <a:schemeClr val="dk1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 panose="00000500000000000000"/>
              <a:buNone/>
              <a:defRPr sz="3400" b="0" i="0" u="none" strike="noStrike" cap="none">
                <a:solidFill>
                  <a:schemeClr val="dk1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 panose="00000500000000000000"/>
              <a:buNone/>
              <a:defRPr sz="3400" b="0" i="0" u="none" strike="noStrike" cap="none">
                <a:solidFill>
                  <a:schemeClr val="dk1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Overpass Light" panose="00000500000000000000"/>
              <a:buNone/>
              <a:defRPr sz="3400" b="0" i="0" u="none" strike="noStrike" cap="none">
                <a:solidFill>
                  <a:schemeClr val="dk1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Overpass Light" panose="00000500000000000000"/>
              <a:buChar char="●"/>
              <a:defRPr sz="2100" b="0" i="0" u="none" strike="noStrike" cap="none">
                <a:solidFill>
                  <a:srgbClr val="000000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verpass Light" panose="00000500000000000000"/>
              <a:buChar char="○"/>
              <a:defRPr sz="1600" b="0" i="0" u="none" strike="noStrike" cap="none">
                <a:solidFill>
                  <a:srgbClr val="000000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verpass Light" panose="00000500000000000000"/>
              <a:buChar char="■"/>
              <a:defRPr sz="1600" b="0" i="0" u="none" strike="noStrike" cap="none">
                <a:solidFill>
                  <a:srgbClr val="000000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verpass Light" panose="00000500000000000000"/>
              <a:buChar char="●"/>
              <a:defRPr sz="1600" b="0" i="0" u="none" strike="noStrike" cap="none">
                <a:solidFill>
                  <a:srgbClr val="000000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verpass Light" panose="00000500000000000000"/>
              <a:buChar char="○"/>
              <a:defRPr sz="1600" b="0" i="0" u="none" strike="noStrike" cap="none">
                <a:solidFill>
                  <a:srgbClr val="000000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verpass Light" panose="00000500000000000000"/>
              <a:buChar char="■"/>
              <a:defRPr sz="1600" b="0" i="0" u="none" strike="noStrike" cap="none">
                <a:solidFill>
                  <a:srgbClr val="000000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verpass Light" panose="00000500000000000000"/>
              <a:buChar char="●"/>
              <a:defRPr sz="1600" b="0" i="0" u="none" strike="noStrike" cap="none">
                <a:solidFill>
                  <a:srgbClr val="000000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Overpass Light" panose="00000500000000000000"/>
              <a:buChar char="○"/>
              <a:defRPr sz="1600" b="0" i="0" u="none" strike="noStrike" cap="none">
                <a:solidFill>
                  <a:srgbClr val="000000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600"/>
              <a:buFont typeface="Overpass Light" panose="00000500000000000000"/>
              <a:buChar char="■"/>
              <a:defRPr sz="1600" b="0" i="0" u="none" strike="noStrike" cap="none">
                <a:solidFill>
                  <a:srgbClr val="000000"/>
                </a:solidFill>
                <a:latin typeface="Overpass Light" panose="00000500000000000000"/>
                <a:ea typeface="Overpass Light" panose="00000500000000000000"/>
                <a:cs typeface="Overpass Light" panose="00000500000000000000"/>
                <a:sym typeface="Overpass Light" panose="000005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803863" y="2011255"/>
            <a:ext cx="1911262" cy="33816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27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27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27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27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27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27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27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27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27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27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27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27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27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27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27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27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27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27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27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27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27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27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27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27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27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27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27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>
            <a:spLocks noGrp="1"/>
          </p:cNvSpPr>
          <p:nvPr>
            <p:ph type="title"/>
          </p:nvPr>
        </p:nvSpPr>
        <p:spPr>
          <a:xfrm>
            <a:off x="2459273" y="2079676"/>
            <a:ext cx="6234562" cy="914439"/>
          </a:xfrm>
          <a:prstGeom prst="rect">
            <a:avLst/>
          </a:prstGeom>
        </p:spPr>
        <p:txBody>
          <a:bodyPr spcFirstLastPara="1" wrap="square" lIns="101582" tIns="101582" rIns="101582" bIns="101582" anchor="b" anchorCtr="0">
            <a:noAutofit/>
          </a:bodyPr>
          <a:lstStyle/>
          <a:p>
            <a:r>
              <a:rPr lang="en-US" dirty="0"/>
              <a:t>Ceph &amp; ELK</a:t>
            </a:r>
            <a:br>
              <a:rPr lang="en-US" dirty="0"/>
            </a:br>
            <a:r>
              <a:rPr lang="en-US" dirty="0"/>
              <a:t>ceph</a:t>
            </a:r>
            <a:r>
              <a:rPr lang="zh-CN" altLang="en-US" dirty="0">
                <a:ea typeface="宋体" panose="02010600030101010101" pitchFamily="2" charset="-122"/>
              </a:rPr>
              <a:t>日志可视化方便查找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5" name="Google Shape;165;p31"/>
          <p:cNvSpPr txBox="1">
            <a:spLocks noGrp="1"/>
          </p:cNvSpPr>
          <p:nvPr>
            <p:ph type="subTitle" idx="2"/>
          </p:nvPr>
        </p:nvSpPr>
        <p:spPr>
          <a:xfrm>
            <a:off x="2628085" y="4237502"/>
            <a:ext cx="4572469" cy="1599997"/>
          </a:xfrm>
          <a:prstGeom prst="rect">
            <a:avLst/>
          </a:prstGeom>
        </p:spPr>
        <p:txBody>
          <a:bodyPr spcFirstLastPara="1" wrap="square" lIns="101582" tIns="101582" rIns="101582" bIns="101582" anchor="t" anchorCtr="0">
            <a:noAutofit/>
          </a:bodyPr>
          <a:lstStyle/>
          <a:p>
            <a:pPr marL="0" indent="0"/>
            <a:r>
              <a:rPr lang="zh-CN" altLang="en-US" dirty="0"/>
              <a:t>史琪</a:t>
            </a:r>
            <a:endParaRPr dirty="0"/>
          </a:p>
          <a:p>
            <a:pPr marL="0" indent="0"/>
            <a:r>
              <a:rPr lang="en-US" altLang="zh-CN" dirty="0"/>
              <a:t>2021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22</a:t>
            </a:r>
            <a:r>
              <a:rPr lang="zh-CN" altLang="en-US" dirty="0"/>
              <a:t>日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6302326" cy="84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95250" lvl="0" indent="0">
              <a:buNone/>
            </a:pPr>
            <a:r>
              <a:rPr lang="en-US" altLang="zh-CN" sz="2400" dirty="0" err="1">
                <a:ea typeface="宋体" panose="02010600030101010101" pitchFamily="2" charset="-122"/>
                <a:sym typeface="+mn-ea"/>
              </a:rPr>
              <a:t>ceph</a:t>
            </a:r>
            <a:r>
              <a:rPr lang="zh-CN" altLang="en-US" sz="2400" dirty="0" err="1">
                <a:ea typeface="宋体" panose="02010600030101010101" pitchFamily="2" charset="-122"/>
                <a:sym typeface="+mn-ea"/>
              </a:rPr>
              <a:t>日志格式化</a:t>
            </a:r>
            <a:r>
              <a:rPr lang="en-US" altLang="zh-CN" sz="2400" dirty="0" err="1">
                <a:ea typeface="宋体" panose="02010600030101010101" pitchFamily="2" charset="-122"/>
                <a:sym typeface="+mn-ea"/>
              </a:rPr>
              <a:t>json</a:t>
            </a:r>
            <a:endParaRPr lang="zh-CN" altLang="en-US" sz="2400" dirty="0" err="1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83970" y="2193290"/>
            <a:ext cx="105289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ea typeface="宋体" panose="02010600030101010101" pitchFamily="2" charset="-122"/>
              </a:rPr>
              <a:t>1</a:t>
            </a:r>
            <a:r>
              <a:rPr lang="zh-CN" altLang="en-US" sz="2400">
                <a:ea typeface="宋体" panose="02010600030101010101" pitchFamily="2" charset="-122"/>
              </a:rPr>
              <a:t>，编辑过滤脚本</a:t>
            </a:r>
            <a:endParaRPr lang="en-US" sz="2400">
              <a:ea typeface="宋体" panose="02010600030101010101" pitchFamily="2" charset="-122"/>
            </a:endParaRPr>
          </a:p>
          <a:p>
            <a:r>
              <a:rPr sz="2400">
                <a:ea typeface="宋体" panose="02010600030101010101" pitchFamily="2" charset="-122"/>
              </a:rPr>
              <a:t>vim /etc/logstash/conf.d/logstash.conf</a:t>
            </a:r>
            <a:endParaRPr sz="2400">
              <a:ea typeface="宋体" panose="02010600030101010101" pitchFamily="2" charset="-122"/>
            </a:endParaRPr>
          </a:p>
          <a:p>
            <a:r>
              <a:rPr lang="en-US" sz="2400">
                <a:ea typeface="宋体" panose="02010600030101010101" pitchFamily="2" charset="-122"/>
              </a:rPr>
              <a:t>2</a:t>
            </a:r>
            <a:r>
              <a:rPr lang="zh-CN" altLang="en-US" sz="2400">
                <a:ea typeface="宋体" panose="02010600030101010101" pitchFamily="2" charset="-122"/>
              </a:rPr>
              <a:t>，以调试的方法启动</a:t>
            </a:r>
            <a:endParaRPr lang="zh-CN" altLang="en-US" sz="2400">
              <a:ea typeface="宋体" panose="02010600030101010101" pitchFamily="2" charset="-122"/>
            </a:endParaRPr>
          </a:p>
          <a:p>
            <a:r>
              <a:rPr lang="zh-CN" altLang="en-US" sz="2400">
                <a:ea typeface="宋体" panose="02010600030101010101" pitchFamily="2" charset="-122"/>
              </a:rPr>
              <a:t>/usr/share/logstash/bin/logstash -f /etc/logstash/conf.d/logstash.conf</a:t>
            </a:r>
            <a:endParaRPr lang="zh-CN" altLang="en-US" sz="2400">
              <a:ea typeface="宋体" panose="02010600030101010101" pitchFamily="2" charset="-122"/>
            </a:endParaRPr>
          </a:p>
          <a:p>
            <a:r>
              <a:rPr lang="en-US" altLang="zh-CN" sz="2400">
                <a:ea typeface="宋体" panose="02010600030101010101" pitchFamily="2" charset="-122"/>
              </a:rPr>
              <a:t>3</a:t>
            </a:r>
            <a:r>
              <a:rPr lang="zh-CN" altLang="en-US" sz="2400">
                <a:ea typeface="宋体" panose="02010600030101010101" pitchFamily="2" charset="-122"/>
              </a:rPr>
              <a:t>，以服务方式启动</a:t>
            </a:r>
            <a:endParaRPr lang="zh-CN" altLang="en-US" sz="2400">
              <a:ea typeface="宋体" panose="02010600030101010101" pitchFamily="2" charset="-122"/>
            </a:endParaRPr>
          </a:p>
          <a:p>
            <a:r>
              <a:rPr lang="zh-CN" altLang="en-US" sz="2400">
                <a:ea typeface="宋体" panose="02010600030101010101" pitchFamily="2" charset="-122"/>
                <a:sym typeface="+mn-ea"/>
              </a:rPr>
              <a:t>systemctl restart logstash</a:t>
            </a:r>
            <a:endParaRPr lang="zh-CN" altLang="en-US" sz="24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6302326" cy="84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95250" lvl="0" indent="0">
              <a:buNone/>
            </a:pPr>
            <a:r>
              <a:rPr lang="en-US" altLang="zh-CN" sz="2400" dirty="0" err="1">
                <a:ea typeface="宋体" panose="02010600030101010101" pitchFamily="2" charset="-122"/>
                <a:sym typeface="+mn-ea"/>
              </a:rPr>
              <a:t>logstash</a:t>
            </a:r>
            <a:r>
              <a:rPr lang="zh-CN" altLang="en-US" sz="2400" dirty="0" err="1">
                <a:ea typeface="宋体" panose="02010600030101010101" pitchFamily="2" charset="-122"/>
                <a:sym typeface="+mn-ea"/>
              </a:rPr>
              <a:t>格式化</a:t>
            </a:r>
            <a:r>
              <a:rPr lang="en-US" altLang="zh-CN" sz="2400" dirty="0" err="1">
                <a:ea typeface="宋体" panose="02010600030101010101" pitchFamily="2" charset="-122"/>
                <a:sym typeface="+mn-ea"/>
              </a:rPr>
              <a:t>ceph</a:t>
            </a:r>
            <a:r>
              <a:rPr lang="zh-CN" altLang="en-US" sz="2400" dirty="0" err="1">
                <a:ea typeface="宋体" panose="02010600030101010101" pitchFamily="2" charset="-122"/>
                <a:sym typeface="+mn-ea"/>
              </a:rPr>
              <a:t>日志模板</a:t>
            </a:r>
            <a:endParaRPr lang="zh-CN" altLang="en-US" sz="2400" dirty="0" err="1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8800" y="727710"/>
            <a:ext cx="1052893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>
                <a:ea typeface="宋体" panose="02010600030101010101" pitchFamily="2" charset="-122"/>
              </a:rPr>
              <a:t>input {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    file {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    path =&gt; "/var/log/ceph/message"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    }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}</a:t>
            </a:r>
            <a:endParaRPr lang="zh-CN" altLang="en-US" sz="1200">
              <a:ea typeface="宋体" panose="02010600030101010101" pitchFamily="2" charset="-122"/>
            </a:endParaRPr>
          </a:p>
          <a:p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filter {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    grok {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     match =&gt;{"message" =&gt; "%{TIMESTAMP_ISO8601:logtime} %{BASE16FLOAT}  %{BASE10NUM} -- %{HOSTPORT:mdsip}%{NOTSPACE} &lt;== %{NOTSPACE:clientid} %{IP:clientip}%{NOTSPACE} %{INT} ==== client_request\(%{NOTSPACE} %{WORD:do} %{NOTSPACE:where} %{TIMES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TAMP_ISO8601:dotime}%{GREEDYDATA}"}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    overwrite =&gt; ["message"]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    remove_field =&gt;["logtime"]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    }    if ![dotime] {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        drop {}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      }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    mutate {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        replace =&gt; { "message" =&gt; "time:%{dotime} ClientIp:%{clientip}  ClintId:%{clientid}  MdsIp: %{mdsip} do:%{do} where:%{where}"}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    }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    date {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        match =&gt; [ "dotime", "yyyy-MM-dd HH:mm:ss.SSSSSS"]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        target =&gt; "@timestamp"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    }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}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output {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 gelf {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        host =&gt; "192.168.</a:t>
            </a:r>
            <a:r>
              <a:rPr lang="en-US" altLang="zh-CN" sz="1200">
                <a:ea typeface="宋体" panose="02010600030101010101" pitchFamily="2" charset="-122"/>
              </a:rPr>
              <a:t>0</a:t>
            </a:r>
            <a:r>
              <a:rPr lang="zh-CN" altLang="en-US" sz="1200">
                <a:ea typeface="宋体" panose="02010600030101010101" pitchFamily="2" charset="-122"/>
              </a:rPr>
              <a:t>.1"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    }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    stdout { codec =&gt; json_lines}</a:t>
            </a:r>
            <a:endParaRPr lang="zh-CN" altLang="en-US" sz="1200">
              <a:ea typeface="宋体" panose="02010600030101010101" pitchFamily="2" charset="-122"/>
            </a:endParaRPr>
          </a:p>
          <a:p>
            <a:r>
              <a:rPr lang="zh-CN" altLang="en-US" sz="1200">
                <a:ea typeface="宋体" panose="02010600030101010101" pitchFamily="2" charset="-122"/>
              </a:rPr>
              <a:t>}</a:t>
            </a:r>
            <a:endParaRPr lang="zh-CN" altLang="en-US" sz="12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6302326" cy="84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95250" lvl="0" indent="0">
              <a:buNone/>
            </a:pPr>
            <a:r>
              <a:rPr lang="en-US" altLang="zh-CN" sz="2400" dirty="0" err="1">
                <a:ea typeface="宋体" panose="02010600030101010101" pitchFamily="2" charset="-122"/>
                <a:sym typeface="+mn-ea"/>
              </a:rPr>
              <a:t>logstash</a:t>
            </a:r>
            <a:r>
              <a:rPr lang="zh-CN" altLang="en-US" sz="2400" dirty="0" err="1">
                <a:ea typeface="宋体" panose="02010600030101010101" pitchFamily="2" charset="-122"/>
                <a:sym typeface="+mn-ea"/>
              </a:rPr>
              <a:t>格式化</a:t>
            </a:r>
            <a:r>
              <a:rPr lang="en-US" altLang="zh-CN" sz="2400" dirty="0" err="1">
                <a:ea typeface="宋体" panose="02010600030101010101" pitchFamily="2" charset="-122"/>
                <a:sym typeface="+mn-ea"/>
              </a:rPr>
              <a:t>ceph</a:t>
            </a:r>
            <a:r>
              <a:rPr lang="zh-CN" altLang="en-US" sz="2400" dirty="0" err="1">
                <a:ea typeface="宋体" panose="02010600030101010101" pitchFamily="2" charset="-122"/>
                <a:sym typeface="+mn-ea"/>
              </a:rPr>
              <a:t>日志模板</a:t>
            </a:r>
            <a:endParaRPr lang="zh-CN" altLang="en-US" sz="2400" dirty="0" err="1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8800" y="727710"/>
            <a:ext cx="105289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>
                <a:ea typeface="宋体" panose="02010600030101010101" pitchFamily="2" charset="-122"/>
              </a:rPr>
              <a:t>输出结果</a:t>
            </a:r>
            <a:endParaRPr lang="zh-CN" sz="2400">
              <a:ea typeface="宋体" panose="02010600030101010101" pitchFamily="2" charset="-122"/>
            </a:endParaRPr>
          </a:p>
          <a:p>
            <a:r>
              <a:rPr lang="zh-CN" altLang="en-US" sz="2400">
                <a:ea typeface="宋体" panose="02010600030101010101" pitchFamily="2" charset="-122"/>
              </a:rPr>
              <a:t>{“path”:”/var/log/ceph/</a:t>
            </a:r>
            <a:r>
              <a:rPr lang="en-US" altLang="zh-CN" sz="2400">
                <a:ea typeface="宋体" panose="02010600030101010101" pitchFamily="2" charset="-122"/>
              </a:rPr>
              <a:t>message</a:t>
            </a:r>
            <a:r>
              <a:rPr lang="zh-CN" altLang="en-US" sz="2400">
                <a:ea typeface="宋体" panose="02010600030101010101" pitchFamily="2" charset="-122"/>
              </a:rPr>
              <a:t>”,”@timestamp”:”20</a:t>
            </a:r>
            <a:r>
              <a:rPr lang="en-US" altLang="zh-CN" sz="2400">
                <a:ea typeface="宋体" panose="02010600030101010101" pitchFamily="2" charset="-122"/>
              </a:rPr>
              <a:t>21</a:t>
            </a:r>
            <a:r>
              <a:rPr lang="zh-CN" altLang="en-US" sz="2400">
                <a:ea typeface="宋体" panose="02010600030101010101" pitchFamily="2" charset="-122"/>
              </a:rPr>
              <a:t>-0</a:t>
            </a:r>
            <a:r>
              <a:rPr lang="en-US" altLang="zh-CN" sz="2400">
                <a:ea typeface="宋体" panose="02010600030101010101" pitchFamily="2" charset="-122"/>
              </a:rPr>
              <a:t>1</a:t>
            </a:r>
            <a:r>
              <a:rPr lang="zh-CN" altLang="en-US" sz="2400">
                <a:ea typeface="宋体" panose="02010600030101010101" pitchFamily="2" charset="-122"/>
              </a:rPr>
              <a:t>-13T04:01:01.251Z”,”clientid”:”client.14180”,”clientip”:”192.168.8.106”,”@version”:”1”,”host”:”lab8106”,”where”:”#1/test1”,”do”:”</a:t>
            </a:r>
            <a:r>
              <a:rPr lang="en-US" altLang="zh-CN" sz="2400">
                <a:ea typeface="宋体" panose="02010600030101010101" pitchFamily="2" charset="-122"/>
              </a:rPr>
              <a:t>mkdir</a:t>
            </a:r>
            <a:r>
              <a:rPr lang="zh-CN" altLang="en-US" sz="2400">
                <a:ea typeface="宋体" panose="02010600030101010101" pitchFamily="2" charset="-122"/>
              </a:rPr>
              <a:t>”,”message”:”time:20</a:t>
            </a:r>
            <a:r>
              <a:rPr lang="en-US" altLang="zh-CN" sz="2400">
                <a:ea typeface="宋体" panose="02010600030101010101" pitchFamily="2" charset="-122"/>
              </a:rPr>
              <a:t>21</a:t>
            </a:r>
            <a:r>
              <a:rPr lang="zh-CN" altLang="en-US" sz="2400">
                <a:ea typeface="宋体" panose="02010600030101010101" pitchFamily="2" charset="-122"/>
              </a:rPr>
              <a:t>-0</a:t>
            </a:r>
            <a:r>
              <a:rPr lang="en-US" altLang="zh-CN" sz="2400">
                <a:ea typeface="宋体" panose="02010600030101010101" pitchFamily="2" charset="-122"/>
              </a:rPr>
              <a:t>1</a:t>
            </a:r>
            <a:r>
              <a:rPr lang="zh-CN" altLang="en-US" sz="2400">
                <a:ea typeface="宋体" panose="02010600030101010101" pitchFamily="2" charset="-122"/>
              </a:rPr>
              <a:t>-13 12:01:01.251358 ClientIp:192.168.8.106 ClintId:client.14180 MdsIp: 192.168.8.106:6804 do:</a:t>
            </a:r>
            <a:r>
              <a:rPr lang="en-US" altLang="zh-CN" sz="2400">
                <a:ea typeface="宋体" panose="02010600030101010101" pitchFamily="2" charset="-122"/>
              </a:rPr>
              <a:t>mkdir</a:t>
            </a:r>
            <a:r>
              <a:rPr lang="zh-CN" altLang="en-US" sz="2400">
                <a:ea typeface="宋体" panose="02010600030101010101" pitchFamily="2" charset="-122"/>
              </a:rPr>
              <a:t> where:#1/test1”,”mdsip”:”192.168.8.106:6804”,”dotime”:”20</a:t>
            </a:r>
            <a:r>
              <a:rPr lang="en-US" altLang="zh-CN" sz="2400">
                <a:ea typeface="宋体" panose="02010600030101010101" pitchFamily="2" charset="-122"/>
              </a:rPr>
              <a:t>21</a:t>
            </a:r>
            <a:r>
              <a:rPr lang="zh-CN" altLang="en-US" sz="2400">
                <a:ea typeface="宋体" panose="02010600030101010101" pitchFamily="2" charset="-122"/>
              </a:rPr>
              <a:t>-0</a:t>
            </a:r>
            <a:r>
              <a:rPr lang="en-US" altLang="zh-CN" sz="2400">
                <a:ea typeface="宋体" panose="02010600030101010101" pitchFamily="2" charset="-122"/>
              </a:rPr>
              <a:t>1</a:t>
            </a:r>
            <a:r>
              <a:rPr lang="zh-CN" altLang="en-US" sz="2400">
                <a:ea typeface="宋体" panose="02010600030101010101" pitchFamily="2" charset="-122"/>
              </a:rPr>
              <a:t>-13 12:01:01.251358”}</a:t>
            </a:r>
            <a:endParaRPr lang="zh-CN" altLang="en-US" sz="24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6302326" cy="84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95250" lvl="0" indent="0">
              <a:buNone/>
            </a:pPr>
            <a:r>
              <a:rPr lang="en-US" altLang="zh-CN" sz="2400" dirty="0" err="1">
                <a:ea typeface="宋体" panose="02010600030101010101" pitchFamily="2" charset="-122"/>
                <a:sym typeface="+mn-ea"/>
              </a:rPr>
              <a:t>ceph</a:t>
            </a:r>
            <a:r>
              <a:rPr lang="zh-CN" altLang="en-US" sz="2400" dirty="0" err="1">
                <a:ea typeface="宋体" panose="02010600030101010101" pitchFamily="2" charset="-122"/>
                <a:sym typeface="+mn-ea"/>
              </a:rPr>
              <a:t>可视化查看</a:t>
            </a:r>
            <a:endParaRPr lang="zh-CN" altLang="en-US" sz="2400" dirty="0" err="1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 descr="微信截图_202101221620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585" y="845185"/>
            <a:ext cx="11189335" cy="55333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6302326" cy="84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95250" lvl="0" indent="0">
              <a:buNone/>
            </a:pPr>
            <a:r>
              <a:rPr lang="en-US" altLang="zh-CN" sz="2400" dirty="0" err="1">
                <a:ea typeface="宋体" panose="02010600030101010101" pitchFamily="2" charset="-122"/>
                <a:sym typeface="+mn-ea"/>
              </a:rPr>
              <a:t>ceph</a:t>
            </a:r>
            <a:r>
              <a:rPr lang="zh-CN" altLang="en-US" sz="2400" dirty="0" err="1">
                <a:ea typeface="宋体" panose="02010600030101010101" pitchFamily="2" charset="-122"/>
                <a:sym typeface="+mn-ea"/>
              </a:rPr>
              <a:t>可视化查看</a:t>
            </a:r>
            <a:endParaRPr lang="zh-CN" altLang="en-US" sz="2400" dirty="0" err="1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4" name="图片 3" descr="微信截图_202101221620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25" y="710565"/>
            <a:ext cx="11791315" cy="54375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title"/>
          </p:nvPr>
        </p:nvSpPr>
        <p:spPr>
          <a:xfrm>
            <a:off x="3309983" y="2526700"/>
            <a:ext cx="5939501" cy="1619592"/>
          </a:xfrm>
          <a:prstGeom prst="rect">
            <a:avLst/>
          </a:prstGeom>
        </p:spPr>
        <p:txBody>
          <a:bodyPr spcFirstLastPara="1" wrap="square" lIns="101582" tIns="101582" rIns="101582" bIns="101582" anchor="ctr" anchorCtr="0">
            <a:noAutofit/>
          </a:bodyPr>
          <a:lstStyle/>
          <a:p>
            <a:r>
              <a:rPr lang="zh-CN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THANK YOU</a:t>
            </a:r>
            <a:endParaRPr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  <p:sp>
        <p:nvSpPr>
          <p:cNvPr id="190" name="Google Shape;190;p35"/>
          <p:cNvSpPr txBox="1">
            <a:spLocks noGrp="1"/>
          </p:cNvSpPr>
          <p:nvPr>
            <p:ph type="subTitle" idx="1"/>
          </p:nvPr>
        </p:nvSpPr>
        <p:spPr>
          <a:xfrm>
            <a:off x="3800484" y="4353051"/>
            <a:ext cx="2378903" cy="413131"/>
          </a:xfrm>
          <a:prstGeom prst="rect">
            <a:avLst/>
          </a:prstGeom>
        </p:spPr>
        <p:txBody>
          <a:bodyPr spcFirstLastPara="1" wrap="square" lIns="101582" tIns="101582" rIns="101582" bIns="101582" anchor="ctr" anchorCtr="0">
            <a:noAutofit/>
          </a:bodyPr>
          <a:lstStyle/>
          <a:p>
            <a:r>
              <a:rPr lang="zh-CN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plus.google.com/+RedHat</a:t>
            </a:r>
            <a:endParaRPr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  <p:sp>
        <p:nvSpPr>
          <p:cNvPr id="191" name="Google Shape;191;p35"/>
          <p:cNvSpPr txBox="1">
            <a:spLocks noGrp="1"/>
          </p:cNvSpPr>
          <p:nvPr>
            <p:ph type="subTitle" idx="2"/>
          </p:nvPr>
        </p:nvSpPr>
        <p:spPr>
          <a:xfrm>
            <a:off x="3800484" y="4976538"/>
            <a:ext cx="2378903" cy="413131"/>
          </a:xfrm>
          <a:prstGeom prst="rect">
            <a:avLst/>
          </a:prstGeom>
        </p:spPr>
        <p:txBody>
          <a:bodyPr spcFirstLastPara="1" wrap="square" lIns="101582" tIns="101582" rIns="101582" bIns="101582" anchor="ctr" anchorCtr="0">
            <a:noAutofit/>
          </a:bodyPr>
          <a:lstStyle/>
          <a:p>
            <a:r>
              <a:rPr lang="zh-CN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linkedin.com/company/red-hat</a:t>
            </a:r>
            <a:endParaRPr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  <p:sp>
        <p:nvSpPr>
          <p:cNvPr id="192" name="Google Shape;192;p35"/>
          <p:cNvSpPr txBox="1">
            <a:spLocks noGrp="1"/>
          </p:cNvSpPr>
          <p:nvPr>
            <p:ph type="subTitle" idx="3"/>
          </p:nvPr>
        </p:nvSpPr>
        <p:spPr>
          <a:xfrm>
            <a:off x="3800484" y="5595838"/>
            <a:ext cx="2378903" cy="413131"/>
          </a:xfrm>
          <a:prstGeom prst="rect">
            <a:avLst/>
          </a:prstGeom>
        </p:spPr>
        <p:txBody>
          <a:bodyPr spcFirstLastPara="1" wrap="square" lIns="101582" tIns="101582" rIns="101582" bIns="101582" anchor="ctr" anchorCtr="0">
            <a:noAutofit/>
          </a:bodyPr>
          <a:lstStyle/>
          <a:p>
            <a:r>
              <a:rPr lang="zh-CN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youtube.com/user/RedHatVideos</a:t>
            </a:r>
            <a:endParaRPr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  <p:sp>
        <p:nvSpPr>
          <p:cNvPr id="193" name="Google Shape;193;p35"/>
          <p:cNvSpPr txBox="1">
            <a:spLocks noGrp="1"/>
          </p:cNvSpPr>
          <p:nvPr>
            <p:ph type="subTitle" idx="4"/>
          </p:nvPr>
        </p:nvSpPr>
        <p:spPr>
          <a:xfrm>
            <a:off x="6593203" y="4353051"/>
            <a:ext cx="2378903" cy="413131"/>
          </a:xfrm>
          <a:prstGeom prst="rect">
            <a:avLst/>
          </a:prstGeom>
        </p:spPr>
        <p:txBody>
          <a:bodyPr spcFirstLastPara="1" wrap="square" lIns="101582" tIns="101582" rIns="101582" bIns="101582" anchor="ctr" anchorCtr="0">
            <a:noAutofit/>
          </a:bodyPr>
          <a:lstStyle/>
          <a:p>
            <a:r>
              <a:rPr lang="zh-CN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facebook.com/redhatinc</a:t>
            </a:r>
            <a:endParaRPr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  <p:sp>
        <p:nvSpPr>
          <p:cNvPr id="194" name="Google Shape;194;p35"/>
          <p:cNvSpPr txBox="1">
            <a:spLocks noGrp="1"/>
          </p:cNvSpPr>
          <p:nvPr>
            <p:ph type="subTitle" idx="5"/>
          </p:nvPr>
        </p:nvSpPr>
        <p:spPr>
          <a:xfrm>
            <a:off x="6593203" y="4976538"/>
            <a:ext cx="2378903" cy="413131"/>
          </a:xfrm>
          <a:prstGeom prst="rect">
            <a:avLst/>
          </a:prstGeom>
        </p:spPr>
        <p:txBody>
          <a:bodyPr spcFirstLastPara="1" wrap="square" lIns="101582" tIns="101582" rIns="101582" bIns="101582" anchor="ctr" anchorCtr="0">
            <a:noAutofit/>
          </a:bodyPr>
          <a:lstStyle/>
          <a:p>
            <a:r>
              <a:rPr lang="zh-CN">
                <a:latin typeface="Overpass" panose="00000500000000000000"/>
                <a:ea typeface="Overpass" panose="00000500000000000000"/>
                <a:cs typeface="Overpass" panose="00000500000000000000"/>
                <a:sym typeface="Overpass" panose="00000500000000000000"/>
              </a:rPr>
              <a:t>twitter.com/RedHat</a:t>
            </a:r>
            <a:endParaRPr>
              <a:latin typeface="Overpass" panose="00000500000000000000"/>
              <a:ea typeface="Overpass" panose="00000500000000000000"/>
              <a:cs typeface="Overpass" panose="00000500000000000000"/>
              <a:sym typeface="Overpass" panose="000005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>
            <a:spLocks noGrp="1"/>
          </p:cNvSpPr>
          <p:nvPr>
            <p:ph type="subTitle" idx="4294967295"/>
          </p:nvPr>
        </p:nvSpPr>
        <p:spPr>
          <a:xfrm>
            <a:off x="-46275" y="0"/>
            <a:ext cx="5977088" cy="8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900"/>
              <a:buFont typeface="Overpass SemiBold" panose="00000500000000000000"/>
              <a:buNone/>
            </a:pPr>
            <a:r>
              <a:rPr lang="zh-CN" altLang="en-US" dirty="0"/>
              <a:t>目录</a:t>
            </a:r>
            <a:endParaRPr dirty="0"/>
          </a:p>
        </p:txBody>
      </p:sp>
      <p:sp>
        <p:nvSpPr>
          <p:cNvPr id="4" name="文本框 3"/>
          <p:cNvSpPr txBox="1"/>
          <p:nvPr/>
        </p:nvSpPr>
        <p:spPr>
          <a:xfrm>
            <a:off x="2315416" y="1154148"/>
            <a:ext cx="7230794" cy="3630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，</a:t>
            </a:r>
            <a:r>
              <a:rPr lang="zh-CN" sz="2400" dirty="0" err="1">
                <a:ea typeface="宋体" panose="02010600030101010101" pitchFamily="2" charset="-122"/>
              </a:rPr>
              <a:t>什么是</a:t>
            </a:r>
            <a:r>
              <a:rPr lang="en-US" altLang="zh-CN" sz="2400" dirty="0" err="1">
                <a:ea typeface="宋体" panose="02010600030101010101" pitchFamily="2" charset="-122"/>
              </a:rPr>
              <a:t>ELK</a:t>
            </a:r>
            <a:endParaRPr lang="en-US" altLang="zh-CN" sz="2400" dirty="0" err="1">
              <a:ea typeface="宋体" panose="02010600030101010101" pitchFamily="2" charset="-122"/>
            </a:endParaRPr>
          </a:p>
          <a:p>
            <a:r>
              <a:rPr lang="en-US" altLang="zh-CN" sz="2400" dirty="0" err="1">
                <a:ea typeface="宋体" panose="02010600030101010101" pitchFamily="2" charset="-122"/>
              </a:rPr>
              <a:t>2</a:t>
            </a:r>
            <a:r>
              <a:rPr lang="zh-CN" altLang="en-US" sz="2400" dirty="0" err="1">
                <a:ea typeface="宋体" panose="02010600030101010101" pitchFamily="2" charset="-122"/>
              </a:rPr>
              <a:t>，</a:t>
            </a:r>
            <a:r>
              <a:rPr lang="en-US" altLang="zh-CN" sz="2400" dirty="0" err="1">
                <a:ea typeface="宋体" panose="02010600030101010101" pitchFamily="2" charset="-122"/>
              </a:rPr>
              <a:t>Ceph</a:t>
            </a:r>
            <a:r>
              <a:rPr lang="zh-CN" altLang="en-US" sz="2400" dirty="0" err="1">
                <a:ea typeface="宋体" panose="02010600030101010101" pitchFamily="2" charset="-122"/>
              </a:rPr>
              <a:t>日志的输出</a:t>
            </a:r>
            <a:endParaRPr lang="zh-CN" altLang="en-US" sz="2400" dirty="0" err="1">
              <a:ea typeface="宋体" panose="02010600030101010101" pitchFamily="2" charset="-122"/>
            </a:endParaRPr>
          </a:p>
          <a:p>
            <a:r>
              <a:rPr lang="en-US" altLang="zh-CN" sz="2400" dirty="0" err="1">
                <a:ea typeface="宋体" panose="02010600030101010101" pitchFamily="2" charset="-122"/>
              </a:rPr>
              <a:t>3</a:t>
            </a:r>
            <a:r>
              <a:rPr lang="zh-CN" altLang="en-US" sz="2400" dirty="0" err="1">
                <a:ea typeface="宋体" panose="02010600030101010101" pitchFamily="2" charset="-122"/>
              </a:rPr>
              <a:t>，</a:t>
            </a:r>
            <a:r>
              <a:rPr lang="en-US" altLang="zh-CN" sz="2400" dirty="0" err="1">
                <a:ea typeface="宋体" panose="02010600030101010101" pitchFamily="2" charset="-122"/>
              </a:rPr>
              <a:t>logstash</a:t>
            </a:r>
            <a:endParaRPr lang="en-US" altLang="zh-CN" sz="2400" dirty="0" err="1">
              <a:ea typeface="宋体" panose="02010600030101010101" pitchFamily="2" charset="-122"/>
            </a:endParaRPr>
          </a:p>
          <a:p>
            <a:r>
              <a:rPr lang="en-US" altLang="zh-CN" sz="2400" dirty="0" err="1">
                <a:ea typeface="宋体" panose="02010600030101010101" pitchFamily="2" charset="-122"/>
              </a:rPr>
              <a:t>      3.1 logstash</a:t>
            </a:r>
            <a:r>
              <a:rPr lang="zh-CN" altLang="en-US" sz="2400" dirty="0" err="1">
                <a:ea typeface="宋体" panose="02010600030101010101" pitchFamily="2" charset="-122"/>
              </a:rPr>
              <a:t>安装</a:t>
            </a:r>
            <a:endParaRPr lang="zh-CN" altLang="en-US" sz="2400" dirty="0" err="1">
              <a:ea typeface="宋体" panose="02010600030101010101" pitchFamily="2" charset="-122"/>
            </a:endParaRPr>
          </a:p>
          <a:p>
            <a:r>
              <a:rPr lang="zh-CN" altLang="en-US" sz="2400" dirty="0" err="1">
                <a:ea typeface="宋体" panose="02010600030101010101" pitchFamily="2" charset="-122"/>
              </a:rPr>
              <a:t>      </a:t>
            </a:r>
            <a:r>
              <a:rPr lang="en-US" altLang="zh-CN" sz="2400" dirty="0" err="1">
                <a:ea typeface="宋体" panose="02010600030101010101" pitchFamily="2" charset="-122"/>
              </a:rPr>
              <a:t>3.2 logstash</a:t>
            </a:r>
            <a:r>
              <a:rPr lang="zh-CN" altLang="en-US" sz="2400" dirty="0" err="1">
                <a:ea typeface="宋体" panose="02010600030101010101" pitchFamily="2" charset="-122"/>
              </a:rPr>
              <a:t>格式</a:t>
            </a:r>
            <a:endParaRPr lang="zh-CN" altLang="en-US" sz="2400" dirty="0" err="1">
              <a:ea typeface="宋体" panose="02010600030101010101" pitchFamily="2" charset="-122"/>
            </a:endParaRPr>
          </a:p>
          <a:p>
            <a:r>
              <a:rPr lang="zh-CN" altLang="en-US" sz="2400" dirty="0" err="1">
                <a:ea typeface="宋体" panose="02010600030101010101" pitchFamily="2" charset="-122"/>
              </a:rPr>
              <a:t>      </a:t>
            </a:r>
            <a:r>
              <a:rPr lang="en-US" altLang="zh-CN" sz="2400" dirty="0" err="1">
                <a:ea typeface="宋体" panose="02010600030101010101" pitchFamily="2" charset="-122"/>
              </a:rPr>
              <a:t>3.3 grok</a:t>
            </a:r>
            <a:r>
              <a:rPr lang="zh-CN" altLang="en-US" sz="2400" dirty="0" err="1">
                <a:ea typeface="宋体" panose="02010600030101010101" pitchFamily="2" charset="-122"/>
              </a:rPr>
              <a:t>过滤器格式</a:t>
            </a:r>
            <a:endParaRPr lang="zh-CN" altLang="en-US" sz="2400" dirty="0" err="1">
              <a:ea typeface="宋体" panose="02010600030101010101" pitchFamily="2" charset="-122"/>
            </a:endParaRPr>
          </a:p>
          <a:p>
            <a:r>
              <a:rPr lang="zh-CN" altLang="en-US" sz="2400" dirty="0" err="1">
                <a:ea typeface="宋体" panose="02010600030101010101" pitchFamily="2" charset="-122"/>
              </a:rPr>
              <a:t>      </a:t>
            </a:r>
            <a:r>
              <a:rPr lang="en-US" altLang="zh-CN" sz="2400" dirty="0" err="1">
                <a:ea typeface="宋体" panose="02010600030101010101" pitchFamily="2" charset="-122"/>
              </a:rPr>
              <a:t>3.4 ceph</a:t>
            </a:r>
            <a:r>
              <a:rPr lang="zh-CN" altLang="en-US" sz="2400" dirty="0" err="1">
                <a:ea typeface="宋体" panose="02010600030101010101" pitchFamily="2" charset="-122"/>
              </a:rPr>
              <a:t>日志格式化</a:t>
            </a:r>
            <a:r>
              <a:rPr lang="en-US" altLang="zh-CN" sz="2400" dirty="0" err="1">
                <a:ea typeface="宋体" panose="02010600030101010101" pitchFamily="2" charset="-122"/>
              </a:rPr>
              <a:t>json</a:t>
            </a:r>
            <a:endParaRPr lang="en-US" altLang="zh-CN" sz="2400" dirty="0" err="1">
              <a:ea typeface="宋体" panose="02010600030101010101" pitchFamily="2" charset="-122"/>
            </a:endParaRPr>
          </a:p>
          <a:p>
            <a:r>
              <a:rPr lang="en-US" altLang="zh-CN" sz="2400" dirty="0" err="1">
                <a:ea typeface="宋体" panose="02010600030101010101" pitchFamily="2" charset="-122"/>
              </a:rPr>
              <a:t>      3.5 </a:t>
            </a:r>
            <a:r>
              <a:rPr lang="en-US" altLang="zh-CN" sz="2400" dirty="0" err="1">
                <a:ea typeface="宋体" panose="02010600030101010101" pitchFamily="2" charset="-122"/>
                <a:sym typeface="+mn-ea"/>
              </a:rPr>
              <a:t>logstash</a:t>
            </a:r>
            <a:r>
              <a:rPr lang="zh-CN" altLang="en-US" sz="2400" dirty="0" err="1">
                <a:ea typeface="宋体" panose="02010600030101010101" pitchFamily="2" charset="-122"/>
                <a:sym typeface="+mn-ea"/>
              </a:rPr>
              <a:t>格式化</a:t>
            </a:r>
            <a:r>
              <a:rPr lang="en-US" altLang="zh-CN" sz="2400" dirty="0" err="1">
                <a:ea typeface="宋体" panose="02010600030101010101" pitchFamily="2" charset="-122"/>
              </a:rPr>
              <a:t>ceph</a:t>
            </a:r>
            <a:r>
              <a:rPr lang="zh-CN" altLang="en-US" sz="2400" dirty="0" err="1">
                <a:ea typeface="宋体" panose="02010600030101010101" pitchFamily="2" charset="-122"/>
              </a:rPr>
              <a:t>日志模板</a:t>
            </a:r>
            <a:endParaRPr lang="en-US" altLang="zh-CN" sz="2400" dirty="0" err="1">
              <a:ea typeface="宋体" panose="02010600030101010101" pitchFamily="2" charset="-122"/>
            </a:endParaRPr>
          </a:p>
          <a:p>
            <a:r>
              <a:rPr lang="en-US" altLang="zh-CN" sz="2400" dirty="0" err="1">
                <a:ea typeface="宋体" panose="02010600030101010101" pitchFamily="2" charset="-122"/>
              </a:rPr>
              <a:t>4</a:t>
            </a:r>
            <a:r>
              <a:rPr lang="zh-CN" altLang="en-US" sz="2400" dirty="0" err="1">
                <a:ea typeface="宋体" panose="02010600030101010101" pitchFamily="2" charset="-122"/>
              </a:rPr>
              <a:t>，</a:t>
            </a:r>
            <a:r>
              <a:rPr lang="en-US" altLang="zh-CN" sz="2400" dirty="0" err="1">
                <a:ea typeface="宋体" panose="02010600030101010101" pitchFamily="2" charset="-122"/>
              </a:rPr>
              <a:t>ceph</a:t>
            </a:r>
            <a:r>
              <a:rPr lang="zh-CN" altLang="en-US" sz="2400" dirty="0" err="1">
                <a:ea typeface="宋体" panose="02010600030101010101" pitchFamily="2" charset="-122"/>
              </a:rPr>
              <a:t>可视化查看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6302326" cy="84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95250" lvl="0" indent="0">
              <a:buNone/>
            </a:pPr>
            <a:r>
              <a:rPr lang="zh-CN" sz="2400" dirty="0">
                <a:solidFill>
                  <a:schemeClr val="dk1"/>
                </a:solidFill>
                <a:ea typeface="宋体" panose="02010600030101010101" pitchFamily="2" charset="-122"/>
              </a:rPr>
              <a:t>什么是</a:t>
            </a:r>
            <a:r>
              <a:rPr lang="en-US" altLang="zh-CN" sz="2400" dirty="0">
                <a:solidFill>
                  <a:schemeClr val="dk1"/>
                </a:solidFill>
                <a:ea typeface="宋体" panose="02010600030101010101" pitchFamily="2" charset="-122"/>
              </a:rPr>
              <a:t>ELK</a:t>
            </a:r>
            <a:r>
              <a:rPr lang="zh-CN" altLang="en-US" sz="2400" dirty="0">
                <a:solidFill>
                  <a:schemeClr val="dk1"/>
                </a:solidFill>
                <a:ea typeface="宋体" panose="02010600030101010101" pitchFamily="2" charset="-122"/>
              </a:rPr>
              <a:t>？</a:t>
            </a:r>
            <a:endParaRPr lang="zh-CN" altLang="en-US" sz="2400" dirty="0">
              <a:solidFill>
                <a:schemeClr val="dk1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89855" y="845185"/>
            <a:ext cx="6732270" cy="41852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4055" y="1030605"/>
            <a:ext cx="364871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ELK是三个开源软件的缩写，分别表示：Elasticsearch , Logstash, Kibana , 它们都是开源软件。</a:t>
            </a:r>
            <a:endParaRPr lang="zh-CN" altLang="en-US" sz="2000" b="1"/>
          </a:p>
          <a:p>
            <a:r>
              <a:rPr lang="en-US" altLang="zh-CN" sz="2000"/>
              <a:t>1</a:t>
            </a:r>
            <a:r>
              <a:rPr lang="zh-CN" altLang="en-US" sz="2000">
                <a:ea typeface="宋体" panose="02010600030101010101" pitchFamily="2" charset="-122"/>
              </a:rPr>
              <a:t>，Elasticsearch是个开源分布式搜索引擎，提供搜集、分析、存储数据三大功能</a:t>
            </a:r>
            <a:endParaRPr lang="zh-CN" altLang="en-US" sz="2000">
              <a:ea typeface="宋体" panose="02010600030101010101" pitchFamily="2" charset="-122"/>
            </a:endParaRPr>
          </a:p>
          <a:p>
            <a:r>
              <a:rPr lang="en-US" altLang="zh-CN" sz="2000">
                <a:ea typeface="宋体" panose="02010600030101010101" pitchFamily="2" charset="-122"/>
              </a:rPr>
              <a:t>2</a:t>
            </a:r>
            <a:r>
              <a:rPr lang="zh-CN" altLang="en-US" sz="2000">
                <a:ea typeface="宋体" panose="02010600030101010101" pitchFamily="2" charset="-122"/>
              </a:rPr>
              <a:t>，Logstash 主要是用来日志的搜集、分析、过滤日志的工具，支持大量的数据获取方式。</a:t>
            </a:r>
            <a:endParaRPr lang="zh-CN" altLang="en-US" sz="2000">
              <a:ea typeface="宋体" panose="02010600030101010101" pitchFamily="2" charset="-122"/>
            </a:endParaRPr>
          </a:p>
          <a:p>
            <a:r>
              <a:rPr lang="en-US" altLang="zh-CN" sz="2000">
                <a:ea typeface="宋体" panose="02010600030101010101" pitchFamily="2" charset="-122"/>
              </a:rPr>
              <a:t>3</a:t>
            </a:r>
            <a:r>
              <a:rPr lang="zh-CN" altLang="en-US" sz="2000">
                <a:ea typeface="宋体" panose="02010600030101010101" pitchFamily="2" charset="-122"/>
              </a:rPr>
              <a:t>，Kibana 也是一个开源和免费的工具，Kibana可以为 Logstash 和 ElasticSearch 提供的日志分析友好的 Web 界面，可以帮助汇总、分析和搜索重要数据日志。</a:t>
            </a:r>
            <a:endParaRPr lang="zh-CN" altLang="en-US" sz="20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316230" y="4321810"/>
            <a:ext cx="6269355" cy="1813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4" name="Google Shape;344;p36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6302326" cy="84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95250" lvl="0" indent="0">
              <a:buNone/>
            </a:pPr>
            <a:r>
              <a:rPr lang="zh-CN" sz="2400" dirty="0">
                <a:solidFill>
                  <a:schemeClr val="dk1"/>
                </a:solidFill>
                <a:ea typeface="宋体" panose="02010600030101010101" pitchFamily="2" charset="-122"/>
              </a:rPr>
              <a:t>什么是</a:t>
            </a:r>
            <a:r>
              <a:rPr lang="en-US" altLang="zh-CN" sz="2400" dirty="0">
                <a:solidFill>
                  <a:schemeClr val="dk1"/>
                </a:solidFill>
                <a:ea typeface="宋体" panose="02010600030101010101" pitchFamily="2" charset="-122"/>
              </a:rPr>
              <a:t>ELK</a:t>
            </a:r>
            <a:r>
              <a:rPr lang="zh-CN" altLang="en-US" sz="2400" dirty="0">
                <a:solidFill>
                  <a:schemeClr val="dk1"/>
                </a:solidFill>
                <a:ea typeface="宋体" panose="02010600030101010101" pitchFamily="2" charset="-122"/>
              </a:rPr>
              <a:t>？</a:t>
            </a:r>
            <a:endParaRPr lang="zh-CN" altLang="en-US" sz="2400" dirty="0">
              <a:solidFill>
                <a:schemeClr val="dk1"/>
              </a:solidFill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9120" y="4502150"/>
            <a:ext cx="1496060" cy="65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/>
              <a:t>mon</a:t>
            </a:r>
            <a:endParaRPr lang="en-US" altLang="zh-CN" sz="2800"/>
          </a:p>
        </p:txBody>
      </p:sp>
      <p:sp>
        <p:nvSpPr>
          <p:cNvPr id="7" name="矩形 6"/>
          <p:cNvSpPr/>
          <p:nvPr/>
        </p:nvSpPr>
        <p:spPr>
          <a:xfrm>
            <a:off x="2439035" y="4502150"/>
            <a:ext cx="1496060" cy="65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/>
              <a:t>osd</a:t>
            </a:r>
            <a:endParaRPr lang="en-US" altLang="zh-CN" sz="2400"/>
          </a:p>
        </p:txBody>
      </p:sp>
      <p:sp>
        <p:nvSpPr>
          <p:cNvPr id="8" name="矩形 7"/>
          <p:cNvSpPr/>
          <p:nvPr/>
        </p:nvSpPr>
        <p:spPr>
          <a:xfrm>
            <a:off x="4422140" y="4502150"/>
            <a:ext cx="1496060" cy="65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400"/>
              <a:t>mds</a:t>
            </a:r>
            <a:endParaRPr lang="en-US" altLang="zh-CN" sz="2400"/>
          </a:p>
        </p:txBody>
      </p:sp>
      <p:sp>
        <p:nvSpPr>
          <p:cNvPr id="10" name="文本框 9"/>
          <p:cNvSpPr txBox="1"/>
          <p:nvPr/>
        </p:nvSpPr>
        <p:spPr>
          <a:xfrm>
            <a:off x="2579370" y="5337810"/>
            <a:ext cx="19939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ceph</a:t>
            </a:r>
            <a:endParaRPr lang="en-US" altLang="zh-CN" sz="4000"/>
          </a:p>
        </p:txBody>
      </p:sp>
      <p:sp>
        <p:nvSpPr>
          <p:cNvPr id="11" name="流程图: 准备 10"/>
          <p:cNvSpPr/>
          <p:nvPr/>
        </p:nvSpPr>
        <p:spPr>
          <a:xfrm>
            <a:off x="2159635" y="2405380"/>
            <a:ext cx="2054860" cy="876300"/>
          </a:xfrm>
          <a:prstGeom prst="flowChartPrepa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00"/>
              <a:t>logstash</a:t>
            </a:r>
            <a:endParaRPr lang="en-US" altLang="zh-CN" sz="1800"/>
          </a:p>
        </p:txBody>
      </p:sp>
      <p:sp>
        <p:nvSpPr>
          <p:cNvPr id="12" name="圆角矩形 11"/>
          <p:cNvSpPr/>
          <p:nvPr/>
        </p:nvSpPr>
        <p:spPr>
          <a:xfrm>
            <a:off x="2204085" y="618490"/>
            <a:ext cx="2218055" cy="1042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800"/>
              <a:t>Elasticsearch </a:t>
            </a:r>
            <a:endParaRPr lang="zh-CN" altLang="en-US" sz="1800"/>
          </a:p>
        </p:txBody>
      </p:sp>
      <p:sp>
        <p:nvSpPr>
          <p:cNvPr id="13" name="椭圆 12"/>
          <p:cNvSpPr/>
          <p:nvPr/>
        </p:nvSpPr>
        <p:spPr>
          <a:xfrm>
            <a:off x="10091420" y="2571115"/>
            <a:ext cx="1586230" cy="6191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00"/>
              <a:t>user</a:t>
            </a:r>
            <a:endParaRPr lang="en-US" altLang="zh-CN" sz="1800"/>
          </a:p>
        </p:txBody>
      </p:sp>
      <p:sp>
        <p:nvSpPr>
          <p:cNvPr id="14" name="六边形 13"/>
          <p:cNvSpPr/>
          <p:nvPr/>
        </p:nvSpPr>
        <p:spPr>
          <a:xfrm>
            <a:off x="7386955" y="755015"/>
            <a:ext cx="1570990" cy="77025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800"/>
              <a:t>Kibana </a:t>
            </a:r>
            <a:endParaRPr lang="zh-CN" altLang="en-US" sz="1800"/>
          </a:p>
        </p:txBody>
      </p:sp>
      <p:sp>
        <p:nvSpPr>
          <p:cNvPr id="15" name="左箭头 14"/>
          <p:cNvSpPr/>
          <p:nvPr/>
        </p:nvSpPr>
        <p:spPr>
          <a:xfrm>
            <a:off x="4214495" y="2570480"/>
            <a:ext cx="5876925" cy="4686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直角上箭头 18"/>
          <p:cNvSpPr/>
          <p:nvPr/>
        </p:nvSpPr>
        <p:spPr>
          <a:xfrm rot="16200000">
            <a:off x="8942070" y="634365"/>
            <a:ext cx="1945005" cy="1912620"/>
          </a:xfrm>
          <a:prstGeom prst="bentUpArrow">
            <a:avLst>
              <a:gd name="adj1" fmla="val 11608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左箭头 19"/>
          <p:cNvSpPr/>
          <p:nvPr/>
        </p:nvSpPr>
        <p:spPr>
          <a:xfrm flipV="1">
            <a:off x="4345940" y="925195"/>
            <a:ext cx="2961005" cy="4851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上箭头 20"/>
          <p:cNvSpPr/>
          <p:nvPr/>
        </p:nvSpPr>
        <p:spPr>
          <a:xfrm>
            <a:off x="3101340" y="1661160"/>
            <a:ext cx="422910" cy="74422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stCxn id="5" idx="0"/>
            <a:endCxn id="11" idx="2"/>
          </p:cNvCxnSpPr>
          <p:nvPr/>
        </p:nvCxnSpPr>
        <p:spPr>
          <a:xfrm flipV="1">
            <a:off x="1327150" y="3281680"/>
            <a:ext cx="1859915" cy="12204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endCxn id="11" idx="2"/>
          </p:cNvCxnSpPr>
          <p:nvPr/>
        </p:nvCxnSpPr>
        <p:spPr>
          <a:xfrm flipH="1" flipV="1">
            <a:off x="3187065" y="3281680"/>
            <a:ext cx="127000" cy="12204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8" idx="0"/>
            <a:endCxn id="11" idx="2"/>
          </p:cNvCxnSpPr>
          <p:nvPr/>
        </p:nvCxnSpPr>
        <p:spPr>
          <a:xfrm flipH="1" flipV="1">
            <a:off x="3187065" y="3281680"/>
            <a:ext cx="1983105" cy="1220470"/>
          </a:xfrm>
          <a:prstGeom prst="straightConnector1">
            <a:avLst/>
          </a:prstGeom>
          <a:ln>
            <a:solidFill>
              <a:schemeClr val="tx1">
                <a:alpha val="97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59740" y="2651125"/>
            <a:ext cx="2421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日志格式化为</a:t>
            </a:r>
            <a:r>
              <a:rPr lang="en-US" altLang="zh-CN"/>
              <a:t>json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1102360" y="3576955"/>
            <a:ext cx="2421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日志</a:t>
            </a:r>
            <a:r>
              <a:rPr lang="zh-CN">
                <a:ea typeface="宋体" panose="02010600030101010101" pitchFamily="2" charset="-122"/>
              </a:rPr>
              <a:t>采集</a:t>
            </a:r>
            <a:endParaRPr lang="zh-CN">
              <a:ea typeface="宋体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637665" y="1784985"/>
            <a:ext cx="2421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json</a:t>
            </a:r>
            <a:r>
              <a:rPr lang="zh-CN" altLang="en-US">
                <a:ea typeface="宋体" panose="02010600030101010101" pitchFamily="2" charset="-122"/>
              </a:rPr>
              <a:t>格式入库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748530" y="1014730"/>
            <a:ext cx="2421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a typeface="宋体" panose="02010600030101010101" pitchFamily="2" charset="-122"/>
              </a:rPr>
              <a:t>搜索日志内容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099810" y="2651125"/>
            <a:ext cx="2421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a typeface="宋体" panose="02010600030101010101" pitchFamily="2" charset="-122"/>
              </a:rPr>
              <a:t>查看日志内容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392285" y="986155"/>
            <a:ext cx="2421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a typeface="宋体" panose="02010600030101010101" pitchFamily="2" charset="-122"/>
              </a:rPr>
              <a:t>查看日志内容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6302326" cy="84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95250" lvl="0" indent="0">
              <a:buNone/>
            </a:pPr>
            <a:r>
              <a:rPr lang="en-US" altLang="zh-CN" sz="2400" dirty="0" err="1">
                <a:ea typeface="宋体" panose="02010600030101010101" pitchFamily="2" charset="-122"/>
                <a:sym typeface="+mn-ea"/>
              </a:rPr>
              <a:t>Ceph</a:t>
            </a:r>
            <a:r>
              <a:rPr lang="zh-CN" altLang="en-US" sz="2400" dirty="0" err="1">
                <a:ea typeface="宋体" panose="02010600030101010101" pitchFamily="2" charset="-122"/>
                <a:sym typeface="+mn-ea"/>
              </a:rPr>
              <a:t>日志的输出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1117600" y="1407795"/>
            <a:ext cx="86563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</a:t>
            </a:r>
            <a:r>
              <a:rPr lang="zh-CN" altLang="en-US" sz="2400">
                <a:ea typeface="宋体" panose="02010600030101010101" pitchFamily="2" charset="-122"/>
              </a:rPr>
              <a:t>，进程日志</a:t>
            </a:r>
            <a:endParaRPr lang="zh-CN" altLang="en-US" sz="2400">
              <a:ea typeface="宋体" panose="02010600030101010101" pitchFamily="2" charset="-122"/>
            </a:endParaRPr>
          </a:p>
          <a:p>
            <a:r>
              <a:rPr lang="zh-CN" altLang="en-US" sz="2400">
                <a:ea typeface="宋体" panose="02010600030101010101" pitchFamily="2" charset="-122"/>
              </a:rPr>
              <a:t>      普通的</a:t>
            </a:r>
            <a:r>
              <a:rPr lang="en-US" altLang="zh-CN" sz="2400">
                <a:ea typeface="宋体" panose="02010600030101010101" pitchFamily="2" charset="-122"/>
              </a:rPr>
              <a:t>ceph-osd, ceph-mds, ceph-mon</a:t>
            </a:r>
            <a:r>
              <a:rPr lang="zh-CN" altLang="en-US" sz="2400">
                <a:ea typeface="宋体" panose="02010600030101010101" pitchFamily="2" charset="-122"/>
              </a:rPr>
              <a:t>日志，非</a:t>
            </a:r>
            <a:r>
              <a:rPr lang="en-US" altLang="zh-CN" sz="2400">
                <a:ea typeface="宋体" panose="02010600030101010101" pitchFamily="2" charset="-122"/>
              </a:rPr>
              <a:t>json</a:t>
            </a:r>
            <a:r>
              <a:rPr lang="zh-CN" altLang="en-US" sz="2400">
                <a:ea typeface="宋体" panose="02010600030101010101" pitchFamily="2" charset="-122"/>
              </a:rPr>
              <a:t>格式。</a:t>
            </a:r>
            <a:endParaRPr lang="zh-CN" altLang="en-US" sz="2400">
              <a:ea typeface="宋体" panose="02010600030101010101" pitchFamily="2" charset="-122"/>
            </a:endParaRPr>
          </a:p>
          <a:p>
            <a:endParaRPr lang="zh-CN" altLang="en-US" sz="2400">
              <a:ea typeface="宋体" panose="02010600030101010101" pitchFamily="2" charset="-122"/>
            </a:endParaRPr>
          </a:p>
          <a:p>
            <a:r>
              <a:rPr lang="en-US" altLang="zh-CN" sz="2400">
                <a:ea typeface="宋体" panose="02010600030101010101" pitchFamily="2" charset="-122"/>
              </a:rPr>
              <a:t>2</a:t>
            </a:r>
            <a:r>
              <a:rPr lang="zh-CN" altLang="en-US" sz="2400">
                <a:ea typeface="宋体" panose="02010600030101010101" pitchFamily="2" charset="-122"/>
              </a:rPr>
              <a:t>，进程黑盒调试日志</a:t>
            </a:r>
            <a:endParaRPr lang="zh-CN" altLang="en-US" sz="2400">
              <a:ea typeface="宋体" panose="02010600030101010101" pitchFamily="2" charset="-122"/>
            </a:endParaRPr>
          </a:p>
          <a:p>
            <a:r>
              <a:rPr lang="zh-CN" altLang="en-US" sz="2400">
                <a:ea typeface="宋体" panose="02010600030101010101" pitchFamily="2" charset="-122"/>
              </a:rPr>
              <a:t>      </a:t>
            </a:r>
            <a:r>
              <a:rPr lang="en-US" altLang="zh-CN" sz="2400">
                <a:ea typeface="宋体" panose="02010600030101010101" pitchFamily="2" charset="-122"/>
              </a:rPr>
              <a:t>ceph admin socket </a:t>
            </a:r>
            <a:r>
              <a:rPr lang="zh-CN" altLang="en-US" sz="2400">
                <a:ea typeface="宋体" panose="02010600030101010101" pitchFamily="2" charset="-122"/>
              </a:rPr>
              <a:t>日志，</a:t>
            </a:r>
            <a:r>
              <a:rPr lang="en-US" altLang="zh-CN" sz="2400">
                <a:ea typeface="宋体" panose="02010600030101010101" pitchFamily="2" charset="-122"/>
              </a:rPr>
              <a:t>json</a:t>
            </a:r>
            <a:r>
              <a:rPr lang="zh-CN" altLang="en-US" sz="2400">
                <a:ea typeface="宋体" panose="02010600030101010101" pitchFamily="2" charset="-122"/>
              </a:rPr>
              <a:t>格式，主要监控</a:t>
            </a:r>
            <a:r>
              <a:rPr lang="en-US" altLang="zh-CN" sz="2400">
                <a:ea typeface="宋体" panose="02010600030101010101" pitchFamily="2" charset="-122"/>
              </a:rPr>
              <a:t>ceph</a:t>
            </a:r>
            <a:r>
              <a:rPr lang="zh-CN" altLang="en-US" sz="2400">
                <a:ea typeface="宋体" panose="02010600030101010101" pitchFamily="2" charset="-122"/>
              </a:rPr>
              <a:t>的</a:t>
            </a:r>
            <a:r>
              <a:rPr lang="en-US" altLang="zh-CN" sz="2400">
                <a:ea typeface="宋体" panose="02010600030101010101" pitchFamily="2" charset="-122"/>
              </a:rPr>
              <a:t>IO</a:t>
            </a:r>
            <a:r>
              <a:rPr lang="zh-CN" altLang="en-US" sz="2400">
                <a:ea typeface="宋体" panose="02010600030101010101" pitchFamily="2" charset="-122"/>
              </a:rPr>
              <a:t>操作以及读写速度。</a:t>
            </a:r>
            <a:endParaRPr lang="zh-CN" altLang="en-US" sz="2400">
              <a:ea typeface="宋体" panose="02010600030101010101" pitchFamily="2" charset="-122"/>
            </a:endParaRPr>
          </a:p>
          <a:p>
            <a:endParaRPr lang="zh-CN" altLang="en-US" sz="2400">
              <a:ea typeface="宋体" panose="02010600030101010101" pitchFamily="2" charset="-122"/>
            </a:endParaRPr>
          </a:p>
          <a:p>
            <a:r>
              <a:rPr lang="en-US" altLang="zh-CN" sz="2400">
                <a:ea typeface="宋体" panose="02010600030101010101" pitchFamily="2" charset="-122"/>
              </a:rPr>
              <a:t>3</a:t>
            </a:r>
            <a:r>
              <a:rPr lang="zh-CN" altLang="en-US" sz="2400">
                <a:ea typeface="宋体" panose="02010600030101010101" pitchFamily="2" charset="-122"/>
              </a:rPr>
              <a:t>，</a:t>
            </a:r>
            <a:r>
              <a:rPr lang="en-US" altLang="zh-CN" sz="2400">
                <a:ea typeface="宋体" panose="02010600030101010101" pitchFamily="2" charset="-122"/>
              </a:rPr>
              <a:t>mon graylog </a:t>
            </a:r>
            <a:r>
              <a:rPr lang="zh-CN" altLang="en-US" sz="2400">
                <a:ea typeface="宋体" panose="02010600030101010101" pitchFamily="2" charset="-122"/>
              </a:rPr>
              <a:t>（目前只有</a:t>
            </a:r>
            <a:r>
              <a:rPr lang="en-US" altLang="zh-CN" sz="2400">
                <a:ea typeface="宋体" panose="02010600030101010101" pitchFamily="2" charset="-122"/>
              </a:rPr>
              <a:t>mon</a:t>
            </a:r>
            <a:r>
              <a:rPr lang="zh-CN" altLang="en-US" sz="2400">
                <a:ea typeface="宋体" panose="02010600030101010101" pitchFamily="2" charset="-122"/>
              </a:rPr>
              <a:t>的，不推荐）</a:t>
            </a:r>
            <a:endParaRPr lang="zh-CN" altLang="en-US" sz="2400">
              <a:ea typeface="宋体" panose="02010600030101010101" pitchFamily="2" charset="-122"/>
            </a:endParaRPr>
          </a:p>
          <a:p>
            <a:r>
              <a:rPr lang="zh-CN" altLang="en-US" sz="2400">
                <a:ea typeface="宋体" panose="02010600030101010101" pitchFamily="2" charset="-122"/>
              </a:rPr>
              <a:t>      可以把</a:t>
            </a:r>
            <a:r>
              <a:rPr lang="en-US" altLang="zh-CN" sz="2400">
                <a:ea typeface="宋体" panose="02010600030101010101" pitchFamily="2" charset="-122"/>
              </a:rPr>
              <a:t>ceph</a:t>
            </a:r>
            <a:r>
              <a:rPr lang="zh-CN" altLang="en-US" sz="2400">
                <a:ea typeface="宋体" panose="02010600030101010101" pitchFamily="2" charset="-122"/>
              </a:rPr>
              <a:t>的普通日志输出为</a:t>
            </a:r>
            <a:r>
              <a:rPr lang="en-US" altLang="zh-CN" sz="2400">
                <a:ea typeface="宋体" panose="02010600030101010101" pitchFamily="2" charset="-122"/>
              </a:rPr>
              <a:t>json</a:t>
            </a:r>
            <a:r>
              <a:rPr lang="zh-CN" altLang="en-US" sz="2400">
                <a:ea typeface="宋体" panose="02010600030101010101" pitchFamily="2" charset="-122"/>
              </a:rPr>
              <a:t>格式，目前只支持</a:t>
            </a:r>
            <a:r>
              <a:rPr lang="en-US" altLang="zh-CN" sz="2400">
                <a:ea typeface="宋体" panose="02010600030101010101" pitchFamily="2" charset="-122"/>
              </a:rPr>
              <a:t>mon</a:t>
            </a:r>
            <a:endParaRPr lang="en-US" altLang="zh-CN" sz="24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6302326" cy="84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95250" lvl="0" indent="0">
              <a:buNone/>
            </a:pPr>
            <a:r>
              <a:rPr lang="en-US" sz="2400" dirty="0" err="1">
                <a:ea typeface="宋体" panose="02010600030101010101" pitchFamily="2" charset="-122"/>
                <a:sym typeface="+mn-ea"/>
              </a:rPr>
              <a:t>logstash</a:t>
            </a:r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1117600" y="955040"/>
            <a:ext cx="86563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/>
              <a:t>Logstash是一个开源的服务器端数据处理管道，可以同时从多个数据源获取数据，并对其进行转换，然后将其发送到你最喜欢的“</a:t>
            </a:r>
            <a:r>
              <a:rPr lang="zh-CN" sz="2400">
                <a:ea typeface="宋体" panose="02010600030101010101" pitchFamily="2" charset="-122"/>
              </a:rPr>
              <a:t>日志</a:t>
            </a:r>
            <a:r>
              <a:rPr sz="2400"/>
              <a:t>存储</a:t>
            </a:r>
            <a:r>
              <a:rPr lang="zh-CN" sz="2400">
                <a:ea typeface="宋体" panose="02010600030101010101" pitchFamily="2" charset="-122"/>
              </a:rPr>
              <a:t>器</a:t>
            </a:r>
            <a:r>
              <a:rPr sz="2400"/>
              <a:t>”</a:t>
            </a:r>
            <a:r>
              <a:rPr lang="zh-CN" sz="2400">
                <a:ea typeface="宋体" panose="02010600030101010101" pitchFamily="2" charset="-122"/>
              </a:rPr>
              <a:t>（一般使用Elasticsearch）</a:t>
            </a:r>
            <a:r>
              <a:rPr sz="2400"/>
              <a:t>。</a:t>
            </a:r>
            <a:endParaRPr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7600" y="3589655"/>
            <a:ext cx="8762365" cy="21386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13815" y="2390775"/>
            <a:ext cx="80670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800"/>
              <a:t>logstash</a:t>
            </a:r>
            <a:r>
              <a:rPr lang="zh-CN" altLang="en-US" sz="1800">
                <a:ea typeface="宋体" panose="02010600030101010101" pitchFamily="2" charset="-122"/>
              </a:rPr>
              <a:t>三要素</a:t>
            </a:r>
            <a:endParaRPr lang="zh-CN" altLang="en-US" sz="1800">
              <a:ea typeface="宋体" panose="02010600030101010101" pitchFamily="2" charset="-122"/>
            </a:endParaRPr>
          </a:p>
          <a:p>
            <a:r>
              <a:rPr lang="en-US" altLang="zh-CN" sz="1800">
                <a:ea typeface="宋体" panose="02010600030101010101" pitchFamily="2" charset="-122"/>
              </a:rPr>
              <a:t>1</a:t>
            </a:r>
            <a:r>
              <a:rPr lang="zh-CN" altLang="en-US" sz="1800">
                <a:ea typeface="宋体" panose="02010600030101010101" pitchFamily="2" charset="-122"/>
              </a:rPr>
              <a:t>，输入</a:t>
            </a:r>
            <a:endParaRPr lang="zh-CN" altLang="en-US" sz="1800">
              <a:ea typeface="宋体" panose="02010600030101010101" pitchFamily="2" charset="-122"/>
            </a:endParaRPr>
          </a:p>
          <a:p>
            <a:r>
              <a:rPr lang="en-US" altLang="zh-CN" sz="1800">
                <a:ea typeface="宋体" panose="02010600030101010101" pitchFamily="2" charset="-122"/>
              </a:rPr>
              <a:t>2</a:t>
            </a:r>
            <a:r>
              <a:rPr lang="zh-CN" altLang="en-US" sz="1800">
                <a:ea typeface="宋体" panose="02010600030101010101" pitchFamily="2" charset="-122"/>
              </a:rPr>
              <a:t>，过滤</a:t>
            </a:r>
            <a:endParaRPr lang="zh-CN" altLang="en-US" sz="1800">
              <a:ea typeface="宋体" panose="02010600030101010101" pitchFamily="2" charset="-122"/>
            </a:endParaRPr>
          </a:p>
          <a:p>
            <a:r>
              <a:rPr lang="en-US" altLang="zh-CN" sz="1800">
                <a:ea typeface="宋体" panose="02010600030101010101" pitchFamily="2" charset="-122"/>
              </a:rPr>
              <a:t>3</a:t>
            </a:r>
            <a:r>
              <a:rPr lang="zh-CN" altLang="en-US" sz="1800">
                <a:ea typeface="宋体" panose="02010600030101010101" pitchFamily="2" charset="-122"/>
              </a:rPr>
              <a:t>，输出</a:t>
            </a:r>
            <a:endParaRPr lang="zh-CN" altLang="en-US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6302326" cy="84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95250" lvl="0" indent="0">
              <a:buNone/>
            </a:pPr>
            <a:r>
              <a:rPr lang="en-US" sz="2400" dirty="0" err="1">
                <a:ea typeface="宋体" panose="02010600030101010101" pitchFamily="2" charset="-122"/>
                <a:sym typeface="+mn-ea"/>
              </a:rPr>
              <a:t>logstash</a:t>
            </a:r>
            <a:r>
              <a:rPr lang="zh-CN" altLang="en-US" sz="2400" dirty="0" err="1">
                <a:ea typeface="宋体" panose="02010600030101010101" pitchFamily="2" charset="-122"/>
                <a:sym typeface="+mn-ea"/>
              </a:rPr>
              <a:t>安装</a:t>
            </a:r>
            <a:endParaRPr lang="zh-CN" altLang="en-US" sz="2400" dirty="0" err="1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17600" y="955040"/>
            <a:ext cx="8656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>
                <a:ea typeface="宋体" panose="02010600030101010101" pitchFamily="2" charset="-122"/>
              </a:rPr>
              <a:t>下载地址：https://www.elastic.co/cn/downloads/logstash</a:t>
            </a:r>
            <a:endParaRPr lang="zh-CN" sz="2400"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8900" y="2208530"/>
            <a:ext cx="86868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yum install java  </a:t>
            </a:r>
            <a:endParaRPr lang="en-US" altLang="zh-CN"/>
          </a:p>
          <a:p>
            <a:r>
              <a:rPr lang="en-US" altLang="zh-CN"/>
              <a:t>yum install </a:t>
            </a:r>
            <a:r>
              <a:rPr lang="zh-CN" altLang="en-US"/>
              <a:t>logstash-5.</a:t>
            </a:r>
            <a:r>
              <a:rPr lang="en-US" altLang="zh-CN"/>
              <a:t>6</a:t>
            </a:r>
            <a:r>
              <a:rPr lang="zh-CN" altLang="en-US"/>
              <a:t>.</a:t>
            </a:r>
            <a:r>
              <a:rPr lang="en-US" altLang="zh-CN"/>
              <a:t>x</a:t>
            </a:r>
            <a:r>
              <a:rPr lang="zh-CN" altLang="en-US"/>
              <a:t>.rpm </a:t>
            </a:r>
            <a:r>
              <a:rPr lang="en-US" altLang="zh-CN"/>
              <a:t>-y</a:t>
            </a:r>
            <a:endParaRPr lang="en-US" altLang="zh-CN"/>
          </a:p>
          <a:p>
            <a:r>
              <a:rPr lang="en-US" altLang="zh-CN"/>
              <a:t>/usr/share/logstash/bin/logstash-plugin list    #</a:t>
            </a:r>
            <a:r>
              <a:rPr lang="zh-CN" altLang="en-US">
                <a:ea typeface="宋体" panose="02010600030101010101" pitchFamily="2" charset="-122"/>
              </a:rPr>
              <a:t>检查插件是否安装完成</a:t>
            </a:r>
            <a:endParaRPr lang="en-US" altLang="zh-CN"/>
          </a:p>
          <a:p>
            <a:r>
              <a:rPr lang="en-US" altLang="zh-CN"/>
              <a:t>/usr/share/logstash/bin/logstash-plugin install logstash-output-gelf   #</a:t>
            </a:r>
            <a:r>
              <a:rPr lang="zh-CN" altLang="en-US">
                <a:ea typeface="宋体" panose="02010600030101010101" pitchFamily="2" charset="-122"/>
              </a:rPr>
              <a:t>安装输出到</a:t>
            </a:r>
            <a:r>
              <a:rPr lang="en-US" altLang="zh-CN">
                <a:ea typeface="宋体" panose="02010600030101010101" pitchFamily="2" charset="-122"/>
              </a:rPr>
              <a:t>graylog</a:t>
            </a:r>
            <a:r>
              <a:rPr lang="zh-CN" altLang="en-US">
                <a:ea typeface="宋体" panose="02010600030101010101" pitchFamily="2" charset="-122"/>
              </a:rPr>
              <a:t>的模块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58900" y="4072255"/>
            <a:ext cx="86868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a typeface="宋体" panose="02010600030101010101" pitchFamily="2" charset="-122"/>
              </a:rPr>
              <a:t>测试 </a:t>
            </a:r>
            <a:r>
              <a:rPr lang="en-US" altLang="zh-CN">
                <a:ea typeface="宋体" panose="02010600030101010101" pitchFamily="2" charset="-122"/>
              </a:rPr>
              <a:t>logstash</a:t>
            </a:r>
            <a:r>
              <a:rPr lang="zh-CN" altLang="en-US">
                <a:ea typeface="宋体" panose="02010600030101010101" pitchFamily="2" charset="-122"/>
              </a:rPr>
              <a:t>是否安装成功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/</a:t>
            </a:r>
            <a:r>
              <a:rPr lang="zh-CN" altLang="en-US">
                <a:ea typeface="宋体" panose="02010600030101010101" pitchFamily="2" charset="-122"/>
              </a:rPr>
              <a:t>bin/logstash -e 'input { stdin {} } output { stdout {} }'</a:t>
            </a:r>
            <a:endParaRPr lang="zh-CN" altLang="en-US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输入</a:t>
            </a:r>
            <a:r>
              <a:rPr lang="en-US" altLang="zh-CN">
                <a:ea typeface="宋体" panose="02010600030101010101" pitchFamily="2" charset="-122"/>
              </a:rPr>
              <a:t>hello world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zh-CN" altLang="en-US">
                <a:ea typeface="宋体" panose="02010600030101010101" pitchFamily="2" charset="-122"/>
              </a:rPr>
              <a:t>得到一个</a:t>
            </a:r>
            <a:r>
              <a:rPr lang="en-US" altLang="zh-CN">
                <a:ea typeface="宋体" panose="02010600030101010101" pitchFamily="2" charset="-122"/>
              </a:rPr>
              <a:t>json</a:t>
            </a:r>
            <a:r>
              <a:rPr lang="zh-CN" altLang="en-US">
                <a:ea typeface="宋体" panose="02010600030101010101" pitchFamily="2" charset="-122"/>
              </a:rPr>
              <a:t>格式的</a:t>
            </a:r>
            <a:r>
              <a:rPr lang="en-US" altLang="zh-CN">
                <a:ea typeface="宋体" panose="02010600030101010101" pitchFamily="2" charset="-122"/>
              </a:rPr>
              <a:t>hello world</a:t>
            </a:r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6302326" cy="84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95250" lvl="0" indent="0">
              <a:buNone/>
            </a:pPr>
            <a:r>
              <a:rPr lang="en-US" sz="2400" dirty="0" err="1">
                <a:ea typeface="宋体" panose="02010600030101010101" pitchFamily="2" charset="-122"/>
                <a:sym typeface="+mn-ea"/>
              </a:rPr>
              <a:t>logstash</a:t>
            </a:r>
            <a:r>
              <a:rPr lang="zh-CN" altLang="en-US" sz="2400" dirty="0" err="1">
                <a:ea typeface="宋体" panose="02010600030101010101" pitchFamily="2" charset="-122"/>
                <a:sym typeface="+mn-ea"/>
              </a:rPr>
              <a:t>格式</a:t>
            </a:r>
            <a:endParaRPr lang="zh-CN" altLang="en-US" sz="2400" dirty="0" err="1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17600" y="955040"/>
            <a:ext cx="865632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>
                <a:ea typeface="宋体" panose="02010600030101010101" pitchFamily="2" charset="-122"/>
              </a:rPr>
              <a:t>input {</a:t>
            </a:r>
            <a:endParaRPr lang="zh-CN" sz="2400">
              <a:ea typeface="宋体" panose="02010600030101010101" pitchFamily="2" charset="-122"/>
            </a:endParaRPr>
          </a:p>
          <a:p>
            <a:r>
              <a:rPr lang="zh-CN" sz="2400">
                <a:ea typeface="宋体" panose="02010600030101010101" pitchFamily="2" charset="-122"/>
              </a:rPr>
              <a:t>    file {</a:t>
            </a:r>
            <a:endParaRPr lang="zh-CN" sz="2400">
              <a:ea typeface="宋体" panose="02010600030101010101" pitchFamily="2" charset="-122"/>
            </a:endParaRPr>
          </a:p>
          <a:p>
            <a:r>
              <a:rPr lang="zh-CN" sz="2400">
                <a:ea typeface="宋体" panose="02010600030101010101" pitchFamily="2" charset="-122"/>
              </a:rPr>
              <a:t>    path =&gt; "/var/log/ceph/message"   </a:t>
            </a:r>
            <a:r>
              <a:rPr lang="en-US" altLang="zh-CN" sz="2400">
                <a:ea typeface="宋体" panose="02010600030101010101" pitchFamily="2" charset="-122"/>
              </a:rPr>
              <a:t># </a:t>
            </a:r>
            <a:r>
              <a:rPr lang="zh-CN" altLang="en-US" sz="2400">
                <a:ea typeface="宋体" panose="02010600030101010101" pitchFamily="2" charset="-122"/>
              </a:rPr>
              <a:t>日志源</a:t>
            </a:r>
            <a:endParaRPr lang="zh-CN" sz="2400">
              <a:ea typeface="宋体" panose="02010600030101010101" pitchFamily="2" charset="-122"/>
            </a:endParaRPr>
          </a:p>
          <a:p>
            <a:r>
              <a:rPr lang="zh-CN" sz="2400">
                <a:ea typeface="宋体" panose="02010600030101010101" pitchFamily="2" charset="-122"/>
              </a:rPr>
              <a:t>    }</a:t>
            </a:r>
            <a:endParaRPr lang="zh-CN" sz="2400">
              <a:ea typeface="宋体" panose="02010600030101010101" pitchFamily="2" charset="-122"/>
            </a:endParaRPr>
          </a:p>
          <a:p>
            <a:r>
              <a:rPr lang="zh-CN" sz="2400">
                <a:ea typeface="宋体" panose="02010600030101010101" pitchFamily="2" charset="-122"/>
              </a:rPr>
              <a:t>}</a:t>
            </a:r>
            <a:endParaRPr lang="zh-CN" sz="2400">
              <a:ea typeface="宋体" panose="02010600030101010101" pitchFamily="2" charset="-122"/>
            </a:endParaRPr>
          </a:p>
          <a:p>
            <a:r>
              <a:rPr lang="zh-CN" sz="2400">
                <a:ea typeface="宋体" panose="02010600030101010101" pitchFamily="2" charset="-122"/>
              </a:rPr>
              <a:t>filter {</a:t>
            </a:r>
            <a:endParaRPr lang="zh-CN" sz="2400">
              <a:ea typeface="宋体" panose="02010600030101010101" pitchFamily="2" charset="-122"/>
            </a:endParaRPr>
          </a:p>
          <a:p>
            <a:r>
              <a:rPr lang="zh-CN" sz="2400">
                <a:ea typeface="宋体" panose="02010600030101010101" pitchFamily="2" charset="-122"/>
              </a:rPr>
              <a:t>    grok {    </a:t>
            </a:r>
            <a:r>
              <a:rPr lang="en-US" altLang="zh-CN" sz="2400">
                <a:ea typeface="宋体" panose="02010600030101010101" pitchFamily="2" charset="-122"/>
              </a:rPr>
              <a:t># grok</a:t>
            </a:r>
            <a:r>
              <a:rPr lang="zh-CN" altLang="en-US" sz="2400">
                <a:ea typeface="宋体" panose="02010600030101010101" pitchFamily="2" charset="-122"/>
              </a:rPr>
              <a:t>为过滤器插件</a:t>
            </a:r>
            <a:endParaRPr lang="zh-CN" sz="2400">
              <a:ea typeface="宋体" panose="02010600030101010101" pitchFamily="2" charset="-122"/>
            </a:endParaRPr>
          </a:p>
          <a:p>
            <a:r>
              <a:rPr lang="zh-CN" sz="2400">
                <a:ea typeface="宋体" panose="02010600030101010101" pitchFamily="2" charset="-122"/>
              </a:rPr>
              <a:t>        }  </a:t>
            </a:r>
            <a:endParaRPr lang="zh-CN" sz="2400">
              <a:ea typeface="宋体" panose="02010600030101010101" pitchFamily="2" charset="-122"/>
            </a:endParaRPr>
          </a:p>
          <a:p>
            <a:r>
              <a:rPr lang="en-US" altLang="zh-CN" sz="2400">
                <a:ea typeface="宋体" panose="02010600030101010101" pitchFamily="2" charset="-122"/>
              </a:rPr>
              <a:t>}</a:t>
            </a:r>
            <a:endParaRPr lang="zh-CN" sz="2400">
              <a:ea typeface="宋体" panose="02010600030101010101" pitchFamily="2" charset="-122"/>
            </a:endParaRPr>
          </a:p>
          <a:p>
            <a:r>
              <a:rPr lang="zh-CN" sz="2400">
                <a:ea typeface="宋体" panose="02010600030101010101" pitchFamily="2" charset="-122"/>
              </a:rPr>
              <a:t>output {</a:t>
            </a:r>
            <a:endParaRPr lang="zh-CN" sz="2400">
              <a:ea typeface="宋体" panose="02010600030101010101" pitchFamily="2" charset="-122"/>
            </a:endParaRPr>
          </a:p>
          <a:p>
            <a:r>
              <a:rPr lang="zh-CN" sz="2400">
                <a:ea typeface="宋体" panose="02010600030101010101" pitchFamily="2" charset="-122"/>
              </a:rPr>
              <a:t>    stdout { codec =&gt; json_lines}     </a:t>
            </a:r>
            <a:r>
              <a:rPr lang="en-US" altLang="zh-CN" sz="2400">
                <a:ea typeface="宋体" panose="02010600030101010101" pitchFamily="2" charset="-122"/>
              </a:rPr>
              <a:t># </a:t>
            </a:r>
            <a:r>
              <a:rPr lang="zh-CN" altLang="en-US" sz="2400">
                <a:ea typeface="宋体" panose="02010600030101010101" pitchFamily="2" charset="-122"/>
              </a:rPr>
              <a:t>输出格式，输出目的地</a:t>
            </a:r>
            <a:endParaRPr lang="zh-CN" sz="2400">
              <a:ea typeface="宋体" panose="02010600030101010101" pitchFamily="2" charset="-122"/>
            </a:endParaRPr>
          </a:p>
          <a:p>
            <a:r>
              <a:rPr lang="zh-CN" sz="2400">
                <a:ea typeface="宋体" panose="02010600030101010101" pitchFamily="2" charset="-122"/>
              </a:rPr>
              <a:t>}</a:t>
            </a:r>
            <a:endParaRPr lang="zh-CN" sz="24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subTitle" idx="4294967295"/>
          </p:nvPr>
        </p:nvSpPr>
        <p:spPr>
          <a:xfrm>
            <a:off x="0" y="0"/>
            <a:ext cx="6302326" cy="84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900" tIns="91425" rIns="91425" bIns="91425" anchor="ctr" anchorCtr="0">
            <a:noAutofit/>
          </a:bodyPr>
          <a:lstStyle/>
          <a:p>
            <a:pPr marL="95250" lvl="0" indent="0">
              <a:buNone/>
            </a:pPr>
            <a:r>
              <a:rPr lang="en-US" sz="2400" dirty="0" err="1">
                <a:ea typeface="宋体" panose="02010600030101010101" pitchFamily="2" charset="-122"/>
                <a:sym typeface="+mn-ea"/>
              </a:rPr>
              <a:t>grok</a:t>
            </a:r>
            <a:r>
              <a:rPr lang="zh-CN" altLang="en-US" sz="2400" dirty="0" err="1">
                <a:ea typeface="宋体" panose="02010600030101010101" pitchFamily="2" charset="-122"/>
                <a:sym typeface="+mn-ea"/>
              </a:rPr>
              <a:t>格式与用法</a:t>
            </a:r>
            <a:endParaRPr lang="zh-CN" altLang="en-US" sz="2400" dirty="0" err="1">
              <a:ea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23645" y="1351915"/>
            <a:ext cx="865632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>
                <a:ea typeface="宋体" panose="02010600030101010101" pitchFamily="2" charset="-122"/>
              </a:rPr>
              <a:t>grok</a:t>
            </a:r>
            <a:r>
              <a:rPr lang="zh-CN" altLang="en-US" sz="2400">
                <a:ea typeface="宋体" panose="02010600030101010101" pitchFamily="2" charset="-122"/>
              </a:rPr>
              <a:t>是过滤器，类似正则表达一样的规则，可以过滤出日志里需要的内容，删除日志内无效的内容。</a:t>
            </a:r>
            <a:endParaRPr lang="zh-CN" altLang="en-US" sz="2400">
              <a:ea typeface="宋体" panose="02010600030101010101" pitchFamily="2" charset="-122"/>
            </a:endParaRPr>
          </a:p>
          <a:p>
            <a:r>
              <a:rPr lang="en-US" altLang="zh-CN" sz="2400">
                <a:ea typeface="宋体" panose="02010600030101010101" pitchFamily="2" charset="-122"/>
              </a:rPr>
              <a:t>grok</a:t>
            </a:r>
            <a:r>
              <a:rPr lang="zh-CN" altLang="en-US" sz="2400">
                <a:ea typeface="宋体" panose="02010600030101010101" pitchFamily="2" charset="-122"/>
              </a:rPr>
              <a:t>的语法与通配符如下：</a:t>
            </a:r>
            <a:endParaRPr lang="zh-CN" altLang="en-US" sz="2400">
              <a:ea typeface="宋体" panose="02010600030101010101" pitchFamily="2" charset="-122"/>
            </a:endParaRPr>
          </a:p>
          <a:p>
            <a:r>
              <a:rPr lang="zh-CN" altLang="en-US" sz="2400">
                <a:ea typeface="宋体" panose="02010600030101010101" pitchFamily="2" charset="-122"/>
              </a:rPr>
              <a:t>https://www.cnblogs.com/zhangan/p/11395056.html</a:t>
            </a:r>
            <a:endParaRPr lang="zh-CN" altLang="en-US" sz="2400">
              <a:ea typeface="宋体" panose="02010600030101010101" pitchFamily="2" charset="-122"/>
            </a:endParaRPr>
          </a:p>
          <a:p>
            <a:endParaRPr lang="zh-CN" altLang="en-US" sz="2400">
              <a:ea typeface="宋体" panose="02010600030101010101" pitchFamily="2" charset="-122"/>
            </a:endParaRPr>
          </a:p>
          <a:p>
            <a:r>
              <a:rPr lang="en-US" altLang="zh-CN" sz="2400">
                <a:ea typeface="宋体" panose="02010600030101010101" pitchFamily="2" charset="-122"/>
              </a:rPr>
              <a:t>grok</a:t>
            </a:r>
            <a:r>
              <a:rPr lang="zh-CN" altLang="en-US" sz="2400">
                <a:ea typeface="宋体" panose="02010600030101010101" pitchFamily="2" charset="-122"/>
              </a:rPr>
              <a:t>的大量模板</a:t>
            </a:r>
            <a:endParaRPr lang="zh-CN" altLang="en-US" sz="2400">
              <a:ea typeface="宋体" panose="02010600030101010101" pitchFamily="2" charset="-122"/>
            </a:endParaRPr>
          </a:p>
          <a:p>
            <a:r>
              <a:rPr lang="zh-CN" altLang="en-US" sz="2400">
                <a:ea typeface="宋体" panose="02010600030101010101" pitchFamily="2" charset="-122"/>
              </a:rPr>
              <a:t>http://doc.yonyoucloud.com/doc/logstash-best-practice-cn/filter/grok.html</a:t>
            </a:r>
            <a:endParaRPr lang="zh-CN" altLang="en-US" sz="2400">
              <a:ea typeface="宋体" panose="02010600030101010101" pitchFamily="2" charset="-122"/>
            </a:endParaRPr>
          </a:p>
          <a:p>
            <a:endParaRPr lang="zh-CN" altLang="en-US" sz="2400">
              <a:ea typeface="宋体" panose="02010600030101010101" pitchFamily="2" charset="-122"/>
            </a:endParaRPr>
          </a:p>
          <a:p>
            <a:r>
              <a:rPr lang="en-US" altLang="zh-CN" sz="2400">
                <a:ea typeface="宋体" panose="02010600030101010101" pitchFamily="2" charset="-122"/>
              </a:rPr>
              <a:t>grok</a:t>
            </a:r>
            <a:r>
              <a:rPr lang="zh-CN" altLang="en-US" sz="2400">
                <a:ea typeface="宋体" panose="02010600030101010101" pitchFamily="2" charset="-122"/>
              </a:rPr>
              <a:t>的调试</a:t>
            </a:r>
            <a:endParaRPr lang="zh-CN" altLang="en-US" sz="2400">
              <a:ea typeface="宋体" panose="02010600030101010101" pitchFamily="2" charset="-122"/>
            </a:endParaRPr>
          </a:p>
          <a:p>
            <a:r>
              <a:rPr lang="zh-CN" altLang="en-US" sz="2400">
                <a:ea typeface="宋体" panose="02010600030101010101" pitchFamily="2" charset="-122"/>
              </a:rPr>
              <a:t>http://grokdebug.herokuapp.com/</a:t>
            </a:r>
            <a:endParaRPr lang="zh-CN" altLang="en-US" sz="24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4905,&quot;width&quot;:7890}"/>
</p:tagLst>
</file>

<file path=ppt/theme/theme1.xml><?xml version="1.0" encoding="utf-8"?>
<a:theme xmlns:a="http://schemas.openxmlformats.org/drawingml/2006/main" name="Red Hat widescreen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osing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3180</Words>
  <Application>WPS 演示</Application>
  <PresentationFormat>宽屏</PresentationFormat>
  <Paragraphs>178</Paragraphs>
  <Slides>15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Wingdings</vt:lpstr>
      <vt:lpstr>Arial</vt:lpstr>
      <vt:lpstr>Overpass Light</vt:lpstr>
      <vt:lpstr>Overpass SemiBold</vt:lpstr>
      <vt:lpstr>Times New Roman</vt:lpstr>
      <vt:lpstr>Overpass</vt:lpstr>
      <vt:lpstr>微软雅黑</vt:lpstr>
      <vt:lpstr>Arial Unicode MS</vt:lpstr>
      <vt:lpstr>Red Hat widescreen template</vt:lpstr>
      <vt:lpstr>Closing</vt:lpstr>
      <vt:lpstr>Ceph &amp; ELK ceph日志可视化方便查找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Hat TAM 服务</dc:title>
  <dc:creator/>
  <cp:lastModifiedBy>史琪</cp:lastModifiedBy>
  <cp:revision>189</cp:revision>
  <dcterms:created xsi:type="dcterms:W3CDTF">2021-01-21T09:13:00Z</dcterms:created>
  <dcterms:modified xsi:type="dcterms:W3CDTF">2021-01-25T07:00:55Z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